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1" r:id="rId1"/>
    <p:sldMasterId id="2147484088" r:id="rId2"/>
  </p:sldMasterIdLst>
  <p:notesMasterIdLst>
    <p:notesMasterId r:id="rId68"/>
  </p:notesMasterIdLst>
  <p:handoutMasterIdLst>
    <p:handoutMasterId r:id="rId69"/>
  </p:handoutMasterIdLst>
  <p:sldIdLst>
    <p:sldId id="319" r:id="rId3"/>
    <p:sldId id="320" r:id="rId4"/>
    <p:sldId id="387" r:id="rId5"/>
    <p:sldId id="389" r:id="rId6"/>
    <p:sldId id="398" r:id="rId7"/>
    <p:sldId id="476" r:id="rId8"/>
    <p:sldId id="397" r:id="rId9"/>
    <p:sldId id="392" r:id="rId10"/>
    <p:sldId id="477" r:id="rId11"/>
    <p:sldId id="401" r:id="rId12"/>
    <p:sldId id="478" r:id="rId13"/>
    <p:sldId id="403" r:id="rId14"/>
    <p:sldId id="479" r:id="rId15"/>
    <p:sldId id="405" r:id="rId16"/>
    <p:sldId id="480" r:id="rId17"/>
    <p:sldId id="481" r:id="rId18"/>
    <p:sldId id="409" r:id="rId19"/>
    <p:sldId id="482" r:id="rId20"/>
    <p:sldId id="413" r:id="rId21"/>
    <p:sldId id="483" r:id="rId22"/>
    <p:sldId id="416" r:id="rId23"/>
    <p:sldId id="469" r:id="rId24"/>
    <p:sldId id="417" r:id="rId25"/>
    <p:sldId id="470" r:id="rId26"/>
    <p:sldId id="484" r:id="rId27"/>
    <p:sldId id="485" r:id="rId28"/>
    <p:sldId id="421" r:id="rId29"/>
    <p:sldId id="422" r:id="rId30"/>
    <p:sldId id="486" r:id="rId31"/>
    <p:sldId id="425" r:id="rId32"/>
    <p:sldId id="428" r:id="rId33"/>
    <p:sldId id="487" r:id="rId34"/>
    <p:sldId id="429" r:id="rId35"/>
    <p:sldId id="488" r:id="rId36"/>
    <p:sldId id="430" r:id="rId37"/>
    <p:sldId id="475" r:id="rId38"/>
    <p:sldId id="435" r:id="rId39"/>
    <p:sldId id="471" r:id="rId40"/>
    <p:sldId id="436" r:id="rId41"/>
    <p:sldId id="437" r:id="rId42"/>
    <p:sldId id="438" r:id="rId43"/>
    <p:sldId id="472" r:id="rId44"/>
    <p:sldId id="473" r:id="rId45"/>
    <p:sldId id="440" r:id="rId46"/>
    <p:sldId id="441" r:id="rId47"/>
    <p:sldId id="489" r:id="rId48"/>
    <p:sldId id="443" r:id="rId49"/>
    <p:sldId id="490" r:id="rId50"/>
    <p:sldId id="445" r:id="rId51"/>
    <p:sldId id="491" r:id="rId52"/>
    <p:sldId id="449" r:id="rId53"/>
    <p:sldId id="451" r:id="rId54"/>
    <p:sldId id="492" r:id="rId55"/>
    <p:sldId id="455" r:id="rId56"/>
    <p:sldId id="493" r:id="rId57"/>
    <p:sldId id="460" r:id="rId58"/>
    <p:sldId id="494" r:id="rId59"/>
    <p:sldId id="462" r:id="rId60"/>
    <p:sldId id="474" r:id="rId61"/>
    <p:sldId id="495" r:id="rId62"/>
    <p:sldId id="465" r:id="rId63"/>
    <p:sldId id="496" r:id="rId64"/>
    <p:sldId id="497" r:id="rId65"/>
    <p:sldId id="466" r:id="rId66"/>
    <p:sldId id="386" r:id="rId67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2" autoAdjust="0"/>
    <p:restoredTop sz="94604" autoAdjust="0"/>
  </p:normalViewPr>
  <p:slideViewPr>
    <p:cSldViewPr>
      <p:cViewPr varScale="1">
        <p:scale>
          <a:sx n="90" d="100"/>
          <a:sy n="90" d="100"/>
        </p:scale>
        <p:origin x="608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1267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63" Type="http://schemas.openxmlformats.org/officeDocument/2006/relationships/slide" Target="slides/slide61.xml"/><Relationship Id="rId64" Type="http://schemas.openxmlformats.org/officeDocument/2006/relationships/slide" Target="slides/slide62.xml"/><Relationship Id="rId65" Type="http://schemas.openxmlformats.org/officeDocument/2006/relationships/slide" Target="slides/slide63.xml"/><Relationship Id="rId66" Type="http://schemas.openxmlformats.org/officeDocument/2006/relationships/slide" Target="slides/slide64.xml"/><Relationship Id="rId67" Type="http://schemas.openxmlformats.org/officeDocument/2006/relationships/slide" Target="slides/slide65.xml"/><Relationship Id="rId68" Type="http://schemas.openxmlformats.org/officeDocument/2006/relationships/notesMaster" Target="notesMasters/notesMaster1.xml"/><Relationship Id="rId69" Type="http://schemas.openxmlformats.org/officeDocument/2006/relationships/handoutMaster" Target="handoutMasters/handoutMaster1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<Relationship Id="rId55" Type="http://schemas.openxmlformats.org/officeDocument/2006/relationships/slide" Target="slides/slide53.xml"/><Relationship Id="rId56" Type="http://schemas.openxmlformats.org/officeDocument/2006/relationships/slide" Target="slides/slide54.xml"/><Relationship Id="rId57" Type="http://schemas.openxmlformats.org/officeDocument/2006/relationships/slide" Target="slides/slide55.xml"/><Relationship Id="rId58" Type="http://schemas.openxmlformats.org/officeDocument/2006/relationships/slide" Target="slides/slide56.xml"/><Relationship Id="rId59" Type="http://schemas.openxmlformats.org/officeDocument/2006/relationships/slide" Target="slides/slide5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70" Type="http://schemas.openxmlformats.org/officeDocument/2006/relationships/presProps" Target="presProps.xml"/><Relationship Id="rId71" Type="http://schemas.openxmlformats.org/officeDocument/2006/relationships/viewProps" Target="viewProps.xml"/><Relationship Id="rId72" Type="http://schemas.openxmlformats.org/officeDocument/2006/relationships/theme" Target="theme/theme1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73" Type="http://schemas.openxmlformats.org/officeDocument/2006/relationships/tableStyles" Target="tableStyles.xml"/><Relationship Id="rId60" Type="http://schemas.openxmlformats.org/officeDocument/2006/relationships/slide" Target="slides/slide58.xml"/><Relationship Id="rId61" Type="http://schemas.openxmlformats.org/officeDocument/2006/relationships/slide" Target="slides/slide59.xml"/><Relationship Id="rId62" Type="http://schemas.openxmlformats.org/officeDocument/2006/relationships/slide" Target="slides/slide60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3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 smtClean="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0038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 smtClean="0"/>
            </a:lvl1pPr>
          </a:lstStyle>
          <a:p>
            <a:pPr>
              <a:defRPr/>
            </a:pPr>
            <a:fld id="{52E5B822-A366-4233-8452-7E01D52FEC55}" type="datetimeFigureOut">
              <a:rPr lang="en-US"/>
              <a:pPr>
                <a:defRPr/>
              </a:pPr>
              <a:t>11/7/16</a:t>
            </a:fld>
            <a:endParaRPr lang="en-US" dirty="0"/>
          </a:p>
        </p:txBody>
      </p:sp>
      <p:sp>
        <p:nvSpPr>
          <p:cNvPr id="40038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 smtClean="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0038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 smtClean="0"/>
            </a:lvl1pPr>
          </a:lstStyle>
          <a:p>
            <a:pPr>
              <a:defRPr/>
            </a:pPr>
            <a:fld id="{4D3D965F-98AB-47DB-889E-A104D1C2DD5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09995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782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/>
            </a:lvl1pPr>
          </a:lstStyle>
          <a:p>
            <a:pPr>
              <a:defRPr/>
            </a:pPr>
            <a:fld id="{D26AC64F-5F7E-4603-B904-9FA52619673E}" type="datetimeFigureOut">
              <a:rPr lang="en-US"/>
              <a:pPr>
                <a:defRPr/>
              </a:pPr>
              <a:t>11/7/16</a:t>
            </a:fld>
            <a:endParaRPr lang="en-US" dirty="0"/>
          </a:p>
        </p:txBody>
      </p:sp>
      <p:sp>
        <p:nvSpPr>
          <p:cNvPr id="6963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782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7783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783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/>
            </a:lvl1pPr>
          </a:lstStyle>
          <a:p>
            <a:pPr>
              <a:defRPr/>
            </a:pPr>
            <a:fld id="{8D11E36C-CE98-4D36-BE89-859A672E32B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490218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5814476C-739F-44C2-82C4-E016D9AB4360}" type="slidenum">
              <a:rPr lang="en-US" smtClean="0"/>
              <a:pPr/>
              <a:t>1</a:t>
            </a:fld>
            <a:endParaRPr lang="en-US" dirty="0" smtClean="0"/>
          </a:p>
        </p:txBody>
      </p:sp>
      <p:sp>
        <p:nvSpPr>
          <p:cNvPr id="706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s-EC" dirty="0" smtClean="0"/>
          </a:p>
        </p:txBody>
      </p:sp>
    </p:spTree>
    <p:extLst>
      <p:ext uri="{BB962C8B-B14F-4D97-AF65-F5344CB8AC3E}">
        <p14:creationId xmlns:p14="http://schemas.microsoft.com/office/powerpoint/2010/main" val="7228682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D11E36C-CE98-4D36-BE89-859A672E32B0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90611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D11E36C-CE98-4D36-BE89-859A672E32B0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1554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D11E36C-CE98-4D36-BE89-859A672E32B0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45385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D11E36C-CE98-4D36-BE89-859A672E32B0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53342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D11E36C-CE98-4D36-BE89-859A672E32B0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90922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D11E36C-CE98-4D36-BE89-859A672E32B0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37580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D11E36C-CE98-4D36-BE89-859A672E32B0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6361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D11E36C-CE98-4D36-BE89-859A672E32B0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21031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D11E36C-CE98-4D36-BE89-859A672E32B0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149240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D11E36C-CE98-4D36-BE89-859A672E32B0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30969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93116565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D11E36C-CE98-4D36-BE89-859A672E32B0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48136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D11E36C-CE98-4D36-BE89-859A672E32B0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326147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D11E36C-CE98-4D36-BE89-859A672E32B0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045640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D11E36C-CE98-4D36-BE89-859A672E32B0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860092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D11E36C-CE98-4D36-BE89-859A672E32B0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205262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D11E36C-CE98-4D36-BE89-859A672E32B0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557129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D11E36C-CE98-4D36-BE89-859A672E32B0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074296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D11E36C-CE98-4D36-BE89-859A672E32B0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202332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D11E36C-CE98-4D36-BE89-859A672E32B0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72245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D11E36C-CE98-4D36-BE89-859A672E32B0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38024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D11E36C-CE98-4D36-BE89-859A672E32B0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087290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D11E36C-CE98-4D36-BE89-859A672E32B0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576413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D11E36C-CE98-4D36-BE89-859A672E32B0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910015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D11E36C-CE98-4D36-BE89-859A672E32B0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509728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D11E36C-CE98-4D36-BE89-859A672E32B0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134410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D11E36C-CE98-4D36-BE89-859A672E32B0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032766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D11E36C-CE98-4D36-BE89-859A672E32B0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08758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D11E36C-CE98-4D36-BE89-859A672E32B0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93068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D11E36C-CE98-4D36-BE89-859A672E32B0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735736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D11E36C-CE98-4D36-BE89-859A672E32B0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928976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D11E36C-CE98-4D36-BE89-859A672E32B0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97584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D11E36C-CE98-4D36-BE89-859A672E32B0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441761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D11E36C-CE98-4D36-BE89-859A672E32B0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994996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D11E36C-CE98-4D36-BE89-859A672E32B0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524654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D11E36C-CE98-4D36-BE89-859A672E32B0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756957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D11E36C-CE98-4D36-BE89-859A672E32B0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616691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D11E36C-CE98-4D36-BE89-859A672E32B0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576159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D11E36C-CE98-4D36-BE89-859A672E32B0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394221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D11E36C-CE98-4D36-BE89-859A672E32B0}" type="slidenum">
              <a:rPr lang="en-US" smtClean="0"/>
              <a:pPr>
                <a:defRPr/>
              </a:pPr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271112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D11E36C-CE98-4D36-BE89-859A672E32B0}" type="slidenum">
              <a:rPr lang="en-US" smtClean="0"/>
              <a:pPr>
                <a:defRPr/>
              </a:pPr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500104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D11E36C-CE98-4D36-BE89-859A672E32B0}" type="slidenum">
              <a:rPr lang="en-US" smtClean="0"/>
              <a:pPr>
                <a:defRPr/>
              </a:pPr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100873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D11E36C-CE98-4D36-BE89-859A672E32B0}" type="slidenum">
              <a:rPr lang="en-US" smtClean="0"/>
              <a:pPr>
                <a:defRPr/>
              </a:pPr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56562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D11E36C-CE98-4D36-BE89-859A672E32B0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405802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D11E36C-CE98-4D36-BE89-859A672E32B0}" type="slidenum">
              <a:rPr lang="en-US" smtClean="0"/>
              <a:pPr>
                <a:defRPr/>
              </a:pPr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427516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D11E36C-CE98-4D36-BE89-859A672E32B0}" type="slidenum">
              <a:rPr lang="en-US" smtClean="0"/>
              <a:pPr>
                <a:defRPr/>
              </a:pPr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11436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D11E36C-CE98-4D36-BE89-859A672E32B0}" type="slidenum">
              <a:rPr lang="en-US" smtClean="0"/>
              <a:pPr>
                <a:defRPr/>
              </a:pPr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454039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D11E36C-CE98-4D36-BE89-859A672E32B0}" type="slidenum">
              <a:rPr lang="en-US" smtClean="0"/>
              <a:pPr>
                <a:defRPr/>
              </a:pPr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527421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D11E36C-CE98-4D36-BE89-859A672E32B0}" type="slidenum">
              <a:rPr lang="en-US" smtClean="0"/>
              <a:pPr>
                <a:defRPr/>
              </a:pPr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87391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D11E36C-CE98-4D36-BE89-859A672E32B0}" type="slidenum">
              <a:rPr lang="en-US" smtClean="0"/>
              <a:pPr>
                <a:defRPr/>
              </a:pPr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134541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D11E36C-CE98-4D36-BE89-859A672E32B0}" type="slidenum">
              <a:rPr lang="en-US" smtClean="0"/>
              <a:pPr>
                <a:defRPr/>
              </a:pPr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858401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D11E36C-CE98-4D36-BE89-859A672E32B0}" type="slidenum">
              <a:rPr lang="en-US" smtClean="0"/>
              <a:pPr>
                <a:defRPr/>
              </a:pPr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4612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D11E36C-CE98-4D36-BE89-859A672E32B0}" type="slidenum">
              <a:rPr lang="en-US" smtClean="0"/>
              <a:pPr>
                <a:defRPr/>
              </a:pPr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211440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D11E36C-CE98-4D36-BE89-859A672E32B0}" type="slidenum">
              <a:rPr lang="en-US" smtClean="0"/>
              <a:pPr>
                <a:defRPr/>
              </a:pPr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50032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D11E36C-CE98-4D36-BE89-859A672E32B0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547450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D11E36C-CE98-4D36-BE89-859A672E32B0}" type="slidenum">
              <a:rPr lang="en-US" smtClean="0"/>
              <a:pPr>
                <a:defRPr/>
              </a:pPr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76797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D11E36C-CE98-4D36-BE89-859A672E32B0}" type="slidenum">
              <a:rPr lang="en-US" smtClean="0"/>
              <a:pPr>
                <a:defRPr/>
              </a:pPr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336522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D11E36C-CE98-4D36-BE89-859A672E32B0}" type="slidenum">
              <a:rPr lang="en-US" smtClean="0"/>
              <a:pPr>
                <a:defRPr/>
              </a:pPr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386026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D11E36C-CE98-4D36-BE89-859A672E32B0}" type="slidenum">
              <a:rPr lang="en-US" smtClean="0"/>
              <a:pPr>
                <a:defRPr/>
              </a:pPr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111124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D11E36C-CE98-4D36-BE89-859A672E32B0}" type="slidenum">
              <a:rPr lang="en-US" smtClean="0"/>
              <a:pPr>
                <a:defRPr/>
              </a:pPr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5736165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D11E36C-CE98-4D36-BE89-859A672E32B0}" type="slidenum">
              <a:rPr lang="en-US" smtClean="0"/>
              <a:pPr>
                <a:defRPr/>
              </a:pPr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61922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D11E36C-CE98-4D36-BE89-859A672E32B0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97974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D11E36C-CE98-4D36-BE89-859A672E32B0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65675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D11E36C-CE98-4D36-BE89-859A672E32B0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52531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Network+ Guide to Networks, 6th Edition</a:t>
            </a: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904C80B-E4F9-46C2-AC6F-D2B86D0BEDD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95252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Network+ Guide to Networks, 6th Edition</a:t>
            </a: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520BA8C-FBAA-4156-AD5C-8D8B3A73E8D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28135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91300" y="381000"/>
            <a:ext cx="2019300" cy="5867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3400" y="381000"/>
            <a:ext cx="59055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Network+ Guide to Networks, 6th Edition</a:t>
            </a: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72D1BA3-2A80-4F27-8917-B13E5B3C67E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44043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>
  <p:cSld name="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82296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3938588"/>
            <a:ext cx="82296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Network+ Guide to Networks, 6th Edition</a:t>
            </a: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7B084B4-AD43-4406-88DD-D666A2745EC3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81583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Network+ Guide to Networks, 6</a:t>
            </a:r>
            <a:r>
              <a:rPr lang="en-US" baseline="30000" dirty="0" smtClean="0"/>
              <a:t>th</a:t>
            </a:r>
            <a:r>
              <a:rPr lang="en-US" dirty="0" smtClean="0"/>
              <a:t> Edition</a:t>
            </a: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DADF5E9-5FE6-44E2-8069-AAFF88C4F44D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302483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Network+ Guide to Networks, 6</a:t>
            </a:r>
            <a:r>
              <a:rPr lang="en-US" baseline="30000" dirty="0" smtClean="0"/>
              <a:t>th</a:t>
            </a:r>
            <a:r>
              <a:rPr lang="en-US" dirty="0" smtClean="0"/>
              <a:t> Edition</a:t>
            </a: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F459AD7-A5D3-4044-A21F-E9BACB4CDE09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04669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Network+ Guide to Networks, 6</a:t>
            </a:r>
            <a:r>
              <a:rPr lang="en-US" baseline="30000" dirty="0" smtClean="0"/>
              <a:t>th</a:t>
            </a:r>
            <a:r>
              <a:rPr lang="en-US" dirty="0" smtClean="0"/>
              <a:t> Edition</a:t>
            </a: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8C33C5D-A93A-44FE-849F-E9C4D4642E36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93079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Network+ Guide to Networks, 6</a:t>
            </a:r>
            <a:r>
              <a:rPr lang="en-US" baseline="30000" dirty="0" smtClean="0"/>
              <a:t>th</a:t>
            </a:r>
            <a:r>
              <a:rPr lang="en-US" dirty="0" smtClean="0"/>
              <a:t> Edition</a:t>
            </a: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1360962-DF21-49EF-9CC3-FAF4C4F02315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810868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Network+ Guide to Networks, 6</a:t>
            </a:r>
            <a:r>
              <a:rPr lang="en-US" baseline="30000" dirty="0" smtClean="0"/>
              <a:t>th</a:t>
            </a:r>
            <a:r>
              <a:rPr lang="en-US" dirty="0" smtClean="0"/>
              <a:t> Edition</a:t>
            </a:r>
            <a:endParaRPr lang="en-US" dirty="0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26D74B6-C13A-48BC-922E-84B272EF0E02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739417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Network+ Guide to Networks, 6</a:t>
            </a:r>
            <a:r>
              <a:rPr lang="en-US" baseline="30000" dirty="0" smtClean="0"/>
              <a:t>th</a:t>
            </a:r>
            <a:r>
              <a:rPr lang="en-US" dirty="0" smtClean="0"/>
              <a:t> Edition</a:t>
            </a:r>
            <a:endParaRPr lang="en-US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0A122DD-8648-4F1C-AB2F-1F352CDC9080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608874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Network+ Guide to Networks, 6</a:t>
            </a:r>
            <a:r>
              <a:rPr lang="en-US" baseline="30000" dirty="0" smtClean="0"/>
              <a:t>th</a:t>
            </a:r>
            <a:r>
              <a:rPr lang="en-US" dirty="0" smtClean="0"/>
              <a:t> Edition</a:t>
            </a:r>
            <a:endParaRPr lang="en-US" dirty="0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567590F-96FF-43E6-925F-D493421F5E06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00197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Network+ Guide to Networks, 6th Edition</a:t>
            </a: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03C15DC-5BD9-40C9-866A-B1BE5331FDD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401340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Network+ Guide to Networks, 6</a:t>
            </a:r>
            <a:r>
              <a:rPr lang="en-US" baseline="30000" dirty="0" smtClean="0"/>
              <a:t>th</a:t>
            </a:r>
            <a:r>
              <a:rPr lang="en-US" dirty="0" smtClean="0"/>
              <a:t> Edition</a:t>
            </a: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9705608-330F-431B-A4F4-D983D44158F3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690297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Network+ Guide to Networks, 6</a:t>
            </a:r>
            <a:r>
              <a:rPr lang="en-US" baseline="30000" dirty="0" smtClean="0"/>
              <a:t>th</a:t>
            </a:r>
            <a:r>
              <a:rPr lang="en-US" dirty="0" smtClean="0"/>
              <a:t> Edition</a:t>
            </a: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43A31AC-001D-4B6E-B695-4B16F56134EF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25350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Network+ Guide to Networks, 6</a:t>
            </a:r>
            <a:r>
              <a:rPr lang="en-US" baseline="30000" dirty="0" smtClean="0"/>
              <a:t>th</a:t>
            </a:r>
            <a:r>
              <a:rPr lang="en-US" dirty="0" smtClean="0"/>
              <a:t> Edition</a:t>
            </a: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295C63E-B42B-4D29-8D71-233405394D03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394170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Network+ Guide to Networks, 6</a:t>
            </a:r>
            <a:r>
              <a:rPr lang="en-US" baseline="30000" dirty="0" smtClean="0"/>
              <a:t>th</a:t>
            </a:r>
            <a:r>
              <a:rPr lang="en-US" dirty="0" smtClean="0"/>
              <a:t> Edition</a:t>
            </a: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3657B7F-E290-425A-9A88-7D5D2A6E6A90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959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Network+ Guide to Networks, 6th Edition</a:t>
            </a: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86C42A1-8F06-4781-8511-A9D9548C8E0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51551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400" y="1676400"/>
            <a:ext cx="3962400" cy="457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6400"/>
            <a:ext cx="3962400" cy="457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Network+ Guide to Networks, 6th Edition</a:t>
            </a: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47A93E8-3CAC-4D0A-A099-56B77DE2A00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96216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Network+ Guide to Networks, 6th Edition</a:t>
            </a:r>
            <a:endParaRPr lang="en-US" dirty="0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010C3B1-014F-4F24-B67A-6CBF62B63C6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82996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Network+ Guide to Networks, 6th Edition</a:t>
            </a:r>
            <a:endParaRPr lang="en-US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659001B-CB09-4F05-8AA5-E636E221EDF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45551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Network+ Guide to Networks, 6th Edition</a:t>
            </a:r>
            <a:endParaRPr lang="en-US" dirty="0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C3D26BC-D1F5-4588-907B-2A67A58EA6F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91717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Network+ Guide to Networks, 6th Edition</a:t>
            </a: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5B7EBF1-40F2-4A92-8A91-3484FFADCC4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57926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Network+ Guide to Networks, 6th Edition</a:t>
            </a: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823E7F4-37ED-4ED9-ABA1-6452D16C3CB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93713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3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33400" y="381000"/>
            <a:ext cx="80772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33400" y="1676400"/>
            <a:ext cx="807720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533400" y="6248400"/>
            <a:ext cx="54864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smtClean="0">
                <a:solidFill>
                  <a:srgbClr val="222222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r>
              <a:rPr lang="en-US" dirty="0" smtClean="0"/>
              <a:t>Network+ Guide to Networks, 6th Edition</a:t>
            </a:r>
            <a:endParaRPr lang="en-US" dirty="0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rgbClr val="222222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fld id="{822C5026-370E-4ED0-BA95-E59AC0F1311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100" r:id="rId12"/>
  </p:sldLayoutIdLst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22222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22222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22222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22222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22222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600">
          <a:solidFill>
            <a:srgbClr val="22222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600">
          <a:solidFill>
            <a:srgbClr val="22222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600">
          <a:solidFill>
            <a:srgbClr val="22222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600">
          <a:solidFill>
            <a:srgbClr val="22222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600">
          <a:solidFill>
            <a:srgbClr val="222222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400">
          <a:solidFill>
            <a:srgbClr val="222222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200">
          <a:solidFill>
            <a:srgbClr val="222222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200">
          <a:solidFill>
            <a:srgbClr val="222222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7270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57200" y="6245225"/>
            <a:ext cx="5562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dirty="0" smtClean="0"/>
            </a:lvl1pPr>
          </a:lstStyle>
          <a:p>
            <a:pPr>
              <a:defRPr/>
            </a:pPr>
            <a:r>
              <a:rPr lang="en-US" dirty="0" smtClean="0"/>
              <a:t>Network+ Guide to Networks, 6</a:t>
            </a:r>
            <a:r>
              <a:rPr lang="en-US" baseline="30000" dirty="0" smtClean="0"/>
              <a:t>th</a:t>
            </a:r>
            <a:r>
              <a:rPr lang="en-US" dirty="0" smtClean="0"/>
              <a:t> Edition</a:t>
            </a:r>
            <a:endParaRPr lang="en-US" dirty="0"/>
          </a:p>
        </p:txBody>
      </p:sp>
      <p:sp>
        <p:nvSpPr>
          <p:cNvPr id="7271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766EC800-BA44-4B0A-8078-57FE42CCC4AE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7838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89" r:id="rId1"/>
    <p:sldLayoutId id="2147484090" r:id="rId2"/>
    <p:sldLayoutId id="2147484091" r:id="rId3"/>
    <p:sldLayoutId id="2147484092" r:id="rId4"/>
    <p:sldLayoutId id="2147484093" r:id="rId5"/>
    <p:sldLayoutId id="2147484094" r:id="rId6"/>
    <p:sldLayoutId id="2147484095" r:id="rId7"/>
    <p:sldLayoutId id="2147484096" r:id="rId8"/>
    <p:sldLayoutId id="2147484097" r:id="rId9"/>
    <p:sldLayoutId id="2147484098" r:id="rId10"/>
    <p:sldLayoutId id="2147484099" r:id="rId11"/>
  </p:sldLayoutIdLst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6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4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2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8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9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0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21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22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23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24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25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26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27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28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1026"/>
          <p:cNvSpPr>
            <a:spLocks noGrp="1" noChangeArrowheads="1"/>
          </p:cNvSpPr>
          <p:nvPr>
            <p:ph type="ctrTitle"/>
          </p:nvPr>
        </p:nvSpPr>
        <p:spPr>
          <a:xfrm>
            <a:off x="609600" y="1447800"/>
            <a:ext cx="8001000" cy="2209800"/>
          </a:xfrm>
        </p:spPr>
        <p:txBody>
          <a:bodyPr/>
          <a:lstStyle/>
          <a:p>
            <a:pPr eaLnBrk="1" hangingPunct="1"/>
            <a:r>
              <a:rPr lang="en-US" b="1" dirty="0" smtClean="0"/>
              <a:t>Network+ Guide to Networks</a:t>
            </a:r>
            <a:br>
              <a:rPr lang="en-US" b="1" dirty="0" smtClean="0"/>
            </a:br>
            <a:r>
              <a:rPr lang="en-US" b="1" dirty="0" smtClean="0"/>
              <a:t>6</a:t>
            </a:r>
            <a:r>
              <a:rPr lang="en-US" b="1" baseline="30000" dirty="0" smtClean="0"/>
              <a:t>th</a:t>
            </a:r>
            <a:r>
              <a:rPr lang="en-US" b="1" dirty="0" smtClean="0"/>
              <a:t> Edition</a:t>
            </a:r>
          </a:p>
        </p:txBody>
      </p:sp>
      <p:sp>
        <p:nvSpPr>
          <p:cNvPr id="3075" name="Rectangle 1027"/>
          <p:cNvSpPr>
            <a:spLocks noGrp="1" noChangeArrowheads="1"/>
          </p:cNvSpPr>
          <p:nvPr>
            <p:ph type="subTitle" idx="1"/>
          </p:nvPr>
        </p:nvSpPr>
        <p:spPr>
          <a:xfrm>
            <a:off x="609600" y="4419600"/>
            <a:ext cx="8077200" cy="14478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3400" i="1" dirty="0" smtClean="0"/>
              <a:t>Chapter 9</a:t>
            </a:r>
          </a:p>
          <a:p>
            <a:pPr eaLnBrk="1" hangingPunct="1">
              <a:lnSpc>
                <a:spcPct val="90000"/>
              </a:lnSpc>
            </a:pPr>
            <a:r>
              <a:rPr lang="en-US" sz="3400" i="1" dirty="0" smtClean="0"/>
              <a:t>In-Depth TCP/IP Networking</a:t>
            </a:r>
          </a:p>
        </p:txBody>
      </p:sp>
      <p:pic>
        <p:nvPicPr>
          <p:cNvPr id="3076" name="Picture 3" descr="Cengage_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667125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Subnetting (cont’d.)</a:t>
            </a:r>
            <a:endParaRPr lang="en-US" b="1" dirty="0" smtClean="0"/>
          </a:p>
        </p:txBody>
      </p:sp>
      <p:sp>
        <p:nvSpPr>
          <p:cNvPr id="1434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dirty="0" smtClean="0"/>
              <a:t>ANDing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 smtClean="0"/>
              <a:t>Combining bits</a:t>
            </a:r>
          </a:p>
          <a:p>
            <a:pPr lvl="2" eaLnBrk="1" hangingPunct="1">
              <a:lnSpc>
                <a:spcPct val="90000"/>
              </a:lnSpc>
            </a:pPr>
            <a:r>
              <a:rPr lang="en-US" dirty="0" smtClean="0"/>
              <a:t>Bit value of 1 plus another bit value of 1 results in 1</a:t>
            </a:r>
          </a:p>
          <a:p>
            <a:pPr lvl="2" eaLnBrk="1" hangingPunct="1">
              <a:lnSpc>
                <a:spcPct val="90000"/>
              </a:lnSpc>
            </a:pPr>
            <a:r>
              <a:rPr lang="en-US" dirty="0" smtClean="0"/>
              <a:t>Bit value of 0 plus any other bit results in 0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L</a:t>
            </a:r>
            <a:r>
              <a:rPr lang="en-US" dirty="0" smtClean="0"/>
              <a:t>ogic</a:t>
            </a:r>
          </a:p>
          <a:p>
            <a:pPr lvl="2" eaLnBrk="1" hangingPunct="1">
              <a:lnSpc>
                <a:spcPct val="90000"/>
              </a:lnSpc>
            </a:pPr>
            <a:r>
              <a:rPr lang="en-US" dirty="0" smtClean="0"/>
              <a:t>1: “true”</a:t>
            </a:r>
          </a:p>
          <a:p>
            <a:pPr lvl="2" eaLnBrk="1" hangingPunct="1">
              <a:lnSpc>
                <a:spcPct val="90000"/>
              </a:lnSpc>
            </a:pPr>
            <a:r>
              <a:rPr lang="en-US" dirty="0" smtClean="0"/>
              <a:t>0: “false”</a:t>
            </a:r>
          </a:p>
        </p:txBody>
      </p:sp>
      <p:sp>
        <p:nvSpPr>
          <p:cNvPr id="14338" name="Footer Placeholder 4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 smtClean="0"/>
              <a:t>Network+ Guide to Networks, 6</a:t>
            </a:r>
            <a:r>
              <a:rPr lang="en-US" baseline="30000" dirty="0" smtClean="0"/>
              <a:t>th</a:t>
            </a:r>
            <a:r>
              <a:rPr lang="en-US" dirty="0" smtClean="0"/>
              <a:t> Edition</a:t>
            </a:r>
            <a:endParaRPr lang="en-US" dirty="0"/>
          </a:p>
        </p:txBody>
      </p:sp>
      <p:sp>
        <p:nvSpPr>
          <p:cNvPr id="14339" name="Slide Number Placeholder 5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BB4F503E-F8A4-4178-9B93-4A9A6CFA0707}" type="slidenum">
              <a:rPr lang="en-US"/>
              <a:pPr eaLnBrk="1" hangingPunct="1"/>
              <a:t>10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Network+ Guide to Networks, 6</a:t>
            </a:r>
            <a:r>
              <a:rPr lang="en-US" baseline="30000" dirty="0" smtClean="0"/>
              <a:t>th</a:t>
            </a:r>
            <a:r>
              <a:rPr lang="en-US" dirty="0" smtClean="0"/>
              <a:t> Edition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67590F-96FF-43E6-925F-D493421F5E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516923" y="2362200"/>
            <a:ext cx="17776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Table 9-2 ANDing</a:t>
            </a:r>
            <a:endParaRPr lang="en-US" sz="1600" dirty="0"/>
          </a:p>
        </p:txBody>
      </p:sp>
      <p:sp>
        <p:nvSpPr>
          <p:cNvPr id="6" name="TextBox 5"/>
          <p:cNvSpPr txBox="1"/>
          <p:nvPr/>
        </p:nvSpPr>
        <p:spPr>
          <a:xfrm>
            <a:off x="3505200" y="2700754"/>
            <a:ext cx="40007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/>
              <a:t>Courtesy Course Technology/Cengage Learning</a:t>
            </a:r>
            <a:endParaRPr lang="en-US" sz="1400" i="1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3049" y="609600"/>
            <a:ext cx="6286500" cy="160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2502532" y="5379477"/>
            <a:ext cx="50268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Figure 9-3 Example of calculating a host’s network ID</a:t>
            </a:r>
            <a:endParaRPr lang="en-US" sz="1600" dirty="0"/>
          </a:p>
        </p:txBody>
      </p:sp>
      <p:sp>
        <p:nvSpPr>
          <p:cNvPr id="11" name="TextBox 10"/>
          <p:cNvSpPr txBox="1"/>
          <p:nvPr/>
        </p:nvSpPr>
        <p:spPr>
          <a:xfrm>
            <a:off x="2502532" y="5674116"/>
            <a:ext cx="40007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/>
              <a:t>Courtesy Course Technology/Cengage Learning</a:t>
            </a:r>
            <a:endParaRPr lang="en-US" sz="1400" i="1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856" y="4267200"/>
            <a:ext cx="8050887" cy="8569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8920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Subnetting (cont’d.)</a:t>
            </a:r>
          </a:p>
        </p:txBody>
      </p:sp>
      <p:sp>
        <p:nvSpPr>
          <p:cNvPr id="1638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Special addresses</a:t>
            </a:r>
          </a:p>
          <a:p>
            <a:pPr lvl="1" eaLnBrk="1" hangingPunct="1"/>
            <a:r>
              <a:rPr lang="en-US" dirty="0" smtClean="0"/>
              <a:t>Cannot be assigned to node network interface</a:t>
            </a:r>
          </a:p>
          <a:p>
            <a:pPr lvl="1" eaLnBrk="1" hangingPunct="1"/>
            <a:r>
              <a:rPr lang="en-US" dirty="0" smtClean="0"/>
              <a:t>Used as subnet masks</a:t>
            </a:r>
          </a:p>
          <a:p>
            <a:pPr eaLnBrk="1" hangingPunct="1"/>
            <a:r>
              <a:rPr lang="en-US" dirty="0" smtClean="0"/>
              <a:t>Examples of special addresses</a:t>
            </a:r>
          </a:p>
          <a:p>
            <a:pPr lvl="1" eaLnBrk="1" hangingPunct="1"/>
            <a:r>
              <a:rPr lang="en-US" dirty="0" smtClean="0"/>
              <a:t>Network ID</a:t>
            </a:r>
          </a:p>
          <a:p>
            <a:pPr lvl="1" eaLnBrk="1" hangingPunct="1"/>
            <a:r>
              <a:rPr lang="en-US" dirty="0" smtClean="0"/>
              <a:t>Broadcast address</a:t>
            </a:r>
          </a:p>
        </p:txBody>
      </p:sp>
      <p:sp>
        <p:nvSpPr>
          <p:cNvPr id="16386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 smtClean="0"/>
              <a:t>Network+ Guide to Networks, 6</a:t>
            </a:r>
            <a:r>
              <a:rPr lang="en-US" baseline="30000" dirty="0" smtClean="0"/>
              <a:t>th</a:t>
            </a:r>
            <a:r>
              <a:rPr lang="en-US" dirty="0" smtClean="0"/>
              <a:t> Edition</a:t>
            </a:r>
            <a:endParaRPr lang="en-US" dirty="0"/>
          </a:p>
        </p:txBody>
      </p:sp>
      <p:sp>
        <p:nvSpPr>
          <p:cNvPr id="1638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8BC59F8C-DD93-4CA9-8091-30CEB25F129D}" type="slidenum">
              <a:rPr lang="en-US"/>
              <a:pPr eaLnBrk="1" hangingPunct="1"/>
              <a:t>12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Network+ Guide to Networks, 6</a:t>
            </a:r>
            <a:r>
              <a:rPr lang="en-US" baseline="30000" dirty="0" smtClean="0"/>
              <a:t>th</a:t>
            </a:r>
            <a:r>
              <a:rPr lang="en-US" dirty="0" smtClean="0"/>
              <a:t> Edition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67590F-96FF-43E6-925F-D493421F5E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502532" y="4419600"/>
            <a:ext cx="52257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Table 9-3 IPv4 addresses reserved for special functions</a:t>
            </a:r>
            <a:endParaRPr lang="en-US" sz="1600" dirty="0"/>
          </a:p>
        </p:txBody>
      </p:sp>
      <p:sp>
        <p:nvSpPr>
          <p:cNvPr id="11" name="TextBox 10"/>
          <p:cNvSpPr txBox="1"/>
          <p:nvPr/>
        </p:nvSpPr>
        <p:spPr>
          <a:xfrm>
            <a:off x="2502532" y="4723132"/>
            <a:ext cx="40007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/>
              <a:t>Courtesy Course Technology/Cengage Learning</a:t>
            </a:r>
            <a:endParaRPr lang="en-US" sz="1400" i="1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371600"/>
            <a:ext cx="7953375" cy="2898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25654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Subnetting (cont’d.)</a:t>
            </a:r>
          </a:p>
        </p:txBody>
      </p:sp>
      <p:sp>
        <p:nvSpPr>
          <p:cNvPr id="1741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/>
              <a:t>IPv4 </a:t>
            </a:r>
            <a:r>
              <a:rPr lang="en-US" dirty="0" smtClean="0"/>
              <a:t>subnetting techniques</a:t>
            </a:r>
          </a:p>
          <a:p>
            <a:pPr lvl="1" eaLnBrk="1" hangingPunct="1"/>
            <a:r>
              <a:rPr lang="en-US" dirty="0" smtClean="0"/>
              <a:t>Subnetting alters classful IPv4 addressing rules</a:t>
            </a:r>
          </a:p>
          <a:p>
            <a:pPr lvl="1" eaLnBrk="1" hangingPunct="1"/>
            <a:r>
              <a:rPr lang="en-US" dirty="0" smtClean="0"/>
              <a:t>IP address bits representing host information change to represent network information</a:t>
            </a:r>
          </a:p>
          <a:p>
            <a:pPr lvl="1" eaLnBrk="1" hangingPunct="1"/>
            <a:r>
              <a:rPr lang="en-US" dirty="0" smtClean="0"/>
              <a:t>Reduces usable host addresses per subnet</a:t>
            </a:r>
          </a:p>
          <a:p>
            <a:pPr lvl="1" eaLnBrk="1" hangingPunct="1"/>
            <a:r>
              <a:rPr lang="en-US" dirty="0" smtClean="0"/>
              <a:t>Number of hosts, subnets available after subnetting depend on host information bits borrowed</a:t>
            </a:r>
          </a:p>
        </p:txBody>
      </p:sp>
      <p:sp>
        <p:nvSpPr>
          <p:cNvPr id="17410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 smtClean="0"/>
              <a:t>Network+ Guide to Networks, 6</a:t>
            </a:r>
            <a:r>
              <a:rPr lang="en-US" baseline="30000" dirty="0" smtClean="0"/>
              <a:t>th</a:t>
            </a:r>
            <a:r>
              <a:rPr lang="en-US" dirty="0" smtClean="0"/>
              <a:t> Edition</a:t>
            </a:r>
            <a:endParaRPr lang="en-US" dirty="0"/>
          </a:p>
        </p:txBody>
      </p:sp>
      <p:sp>
        <p:nvSpPr>
          <p:cNvPr id="1741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E549D1F1-8B9C-4581-9066-2951575C63F3}" type="slidenum">
              <a:rPr lang="en-US"/>
              <a:pPr eaLnBrk="1" hangingPunct="1"/>
              <a:t>14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Network+ Guide to Networks, 6</a:t>
            </a:r>
            <a:r>
              <a:rPr lang="en-US" baseline="30000" dirty="0" smtClean="0"/>
              <a:t>th</a:t>
            </a:r>
            <a:r>
              <a:rPr lang="en-US" dirty="0" smtClean="0"/>
              <a:t> Edition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67590F-96FF-43E6-925F-D493421F5E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048000" y="5283369"/>
            <a:ext cx="31146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Table 9-4 Class B subnet masks</a:t>
            </a:r>
            <a:endParaRPr lang="en-US" sz="1600" dirty="0"/>
          </a:p>
        </p:txBody>
      </p:sp>
      <p:sp>
        <p:nvSpPr>
          <p:cNvPr id="11" name="TextBox 10"/>
          <p:cNvSpPr txBox="1"/>
          <p:nvPr/>
        </p:nvSpPr>
        <p:spPr>
          <a:xfrm>
            <a:off x="3048000" y="5610200"/>
            <a:ext cx="40007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/>
              <a:t>Courtesy Course Technology/Cengage Learning</a:t>
            </a:r>
            <a:endParaRPr lang="en-US" sz="1400" i="1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509" y="838200"/>
            <a:ext cx="7781925" cy="42930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29167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Network+ Guide to Networks, 6</a:t>
            </a:r>
            <a:r>
              <a:rPr lang="en-US" baseline="30000" dirty="0" smtClean="0"/>
              <a:t>th</a:t>
            </a:r>
            <a:r>
              <a:rPr lang="en-US" dirty="0" smtClean="0"/>
              <a:t> Edition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67590F-96FF-43E6-925F-D493421F5E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225697" y="4151037"/>
            <a:ext cx="35939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Table 9-5 IPv4 Class C subnet masks</a:t>
            </a:r>
            <a:endParaRPr lang="en-US" sz="1600" dirty="0"/>
          </a:p>
        </p:txBody>
      </p:sp>
      <p:sp>
        <p:nvSpPr>
          <p:cNvPr id="11" name="TextBox 10"/>
          <p:cNvSpPr txBox="1"/>
          <p:nvPr/>
        </p:nvSpPr>
        <p:spPr>
          <a:xfrm>
            <a:off x="3225697" y="4489591"/>
            <a:ext cx="40007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/>
              <a:t>Courtesy Course Technology/Cengage Learning</a:t>
            </a:r>
            <a:endParaRPr lang="en-US" sz="1400" i="1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144791"/>
            <a:ext cx="7737231" cy="19630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7482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Subnetting (cont’d.)</a:t>
            </a:r>
          </a:p>
        </p:txBody>
      </p:sp>
      <p:sp>
        <p:nvSpPr>
          <p:cNvPr id="2048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/>
              <a:t>Calculating IPv4 </a:t>
            </a:r>
            <a:r>
              <a:rPr lang="en-US" dirty="0" smtClean="0"/>
              <a:t>Subnets</a:t>
            </a:r>
          </a:p>
          <a:p>
            <a:pPr lvl="1" eaLnBrk="1" hangingPunct="1"/>
            <a:r>
              <a:rPr lang="en-US" dirty="0" smtClean="0"/>
              <a:t>Formula: 2</a:t>
            </a:r>
            <a:r>
              <a:rPr lang="en-US" i="1" baseline="30000" dirty="0" smtClean="0"/>
              <a:t>n</a:t>
            </a:r>
            <a:r>
              <a:rPr lang="en-US" dirty="0" smtClean="0"/>
              <a:t> −2=Y</a:t>
            </a:r>
          </a:p>
          <a:p>
            <a:pPr lvl="2" eaLnBrk="1" hangingPunct="1"/>
            <a:r>
              <a:rPr lang="en-US" i="1" dirty="0" smtClean="0"/>
              <a:t>n</a:t>
            </a:r>
            <a:r>
              <a:rPr lang="en-US" dirty="0" smtClean="0"/>
              <a:t>: number of subnet mask bits needed to switch from 0 to 1</a:t>
            </a:r>
          </a:p>
          <a:p>
            <a:pPr lvl="2" eaLnBrk="1" hangingPunct="1"/>
            <a:r>
              <a:rPr lang="en-US" dirty="0" smtClean="0"/>
              <a:t>Y: number of resulting subnets</a:t>
            </a:r>
          </a:p>
          <a:p>
            <a:pPr eaLnBrk="1" hangingPunct="1"/>
            <a:r>
              <a:rPr lang="en-US" dirty="0" smtClean="0"/>
              <a:t>Example</a:t>
            </a:r>
          </a:p>
          <a:p>
            <a:pPr lvl="1" eaLnBrk="1" hangingPunct="1"/>
            <a:r>
              <a:rPr lang="en-US" dirty="0" smtClean="0"/>
              <a:t>Class C network</a:t>
            </a:r>
          </a:p>
          <a:p>
            <a:pPr lvl="2" eaLnBrk="1" hangingPunct="1"/>
            <a:r>
              <a:rPr lang="en-US" dirty="0" smtClean="0"/>
              <a:t>Network ID: 199.34.89.0</a:t>
            </a:r>
          </a:p>
          <a:p>
            <a:pPr lvl="2" eaLnBrk="1" hangingPunct="1"/>
            <a:r>
              <a:rPr lang="en-US" dirty="0" smtClean="0"/>
              <a:t>Want to divide into six subnets</a:t>
            </a:r>
          </a:p>
          <a:p>
            <a:pPr lvl="1" eaLnBrk="1" hangingPunct="1"/>
            <a:endParaRPr lang="en-US" dirty="0" smtClean="0"/>
          </a:p>
        </p:txBody>
      </p:sp>
      <p:sp>
        <p:nvSpPr>
          <p:cNvPr id="20482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 smtClean="0"/>
              <a:t>Network+ Guide to Networks, 6</a:t>
            </a:r>
            <a:r>
              <a:rPr lang="en-US" baseline="30000" dirty="0" smtClean="0"/>
              <a:t>th</a:t>
            </a:r>
            <a:r>
              <a:rPr lang="en-US" dirty="0" smtClean="0"/>
              <a:t> Edition</a:t>
            </a:r>
            <a:endParaRPr lang="en-US" dirty="0"/>
          </a:p>
        </p:txBody>
      </p:sp>
      <p:sp>
        <p:nvSpPr>
          <p:cNvPr id="2048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BAFB41A6-263D-4837-916B-CEA3F6B0AAB9}" type="slidenum">
              <a:rPr lang="en-US"/>
              <a:pPr eaLnBrk="1" hangingPunct="1"/>
              <a:t>17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Network+ Guide to Networks, 6</a:t>
            </a:r>
            <a:r>
              <a:rPr lang="en-US" baseline="30000" dirty="0" smtClean="0"/>
              <a:t>th</a:t>
            </a:r>
            <a:r>
              <a:rPr lang="en-US" dirty="0" smtClean="0"/>
              <a:t> Edition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67590F-96FF-43E6-925F-D493421F5E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101970" y="4843046"/>
            <a:ext cx="73128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Table 9-6 Subnet information for six subnets in a sample IPv4 Class C network</a:t>
            </a:r>
            <a:endParaRPr lang="en-US" sz="1600" dirty="0"/>
          </a:p>
        </p:txBody>
      </p:sp>
      <p:sp>
        <p:nvSpPr>
          <p:cNvPr id="11" name="TextBox 10"/>
          <p:cNvSpPr txBox="1"/>
          <p:nvPr/>
        </p:nvSpPr>
        <p:spPr>
          <a:xfrm>
            <a:off x="1101970" y="5181600"/>
            <a:ext cx="40007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/>
              <a:t>Courtesy Course Technology/Cengage Learning</a:t>
            </a:r>
            <a:endParaRPr lang="en-US" sz="1400" i="1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143000"/>
            <a:ext cx="8048625" cy="36290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19374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Subnetting (cont’d.)</a:t>
            </a:r>
            <a:endParaRPr lang="en-US" dirty="0" smtClean="0"/>
          </a:p>
        </p:txBody>
      </p:sp>
      <p:sp>
        <p:nvSpPr>
          <p:cNvPr id="2253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dirty="0" smtClean="0"/>
              <a:t>Class A, Class B, and Class C networks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 smtClean="0"/>
              <a:t>Can be subnetted</a:t>
            </a:r>
            <a:endParaRPr lang="en-US" b="1" dirty="0" smtClean="0"/>
          </a:p>
          <a:p>
            <a:pPr lvl="2" eaLnBrk="1" hangingPunct="1">
              <a:lnSpc>
                <a:spcPct val="90000"/>
              </a:lnSpc>
            </a:pPr>
            <a:r>
              <a:rPr lang="en-US" dirty="0" smtClean="0"/>
              <a:t>Each class has different number of host information bits usable for subnet information</a:t>
            </a:r>
          </a:p>
          <a:p>
            <a:pPr lvl="2" eaLnBrk="1" hangingPunct="1">
              <a:lnSpc>
                <a:spcPct val="90000"/>
              </a:lnSpc>
            </a:pPr>
            <a:r>
              <a:rPr lang="en-US" dirty="0" smtClean="0"/>
              <a:t>Varies depending on network class and the way subnetting is used</a:t>
            </a:r>
          </a:p>
          <a:p>
            <a:pPr eaLnBrk="1" hangingPunct="1">
              <a:lnSpc>
                <a:spcPct val="90000"/>
              </a:lnSpc>
            </a:pPr>
            <a:r>
              <a:rPr lang="en-US" dirty="0" smtClean="0"/>
              <a:t>LAN subnetting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 smtClean="0"/>
              <a:t>LAN’s devices interpret device subnetting information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 smtClean="0"/>
              <a:t>External routers</a:t>
            </a:r>
          </a:p>
          <a:p>
            <a:pPr lvl="2" eaLnBrk="1" hangingPunct="1">
              <a:lnSpc>
                <a:spcPct val="90000"/>
              </a:lnSpc>
            </a:pPr>
            <a:r>
              <a:rPr lang="en-US" dirty="0" smtClean="0"/>
              <a:t>Need network portion of device IP address</a:t>
            </a:r>
          </a:p>
        </p:txBody>
      </p:sp>
      <p:sp>
        <p:nvSpPr>
          <p:cNvPr id="22530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 smtClean="0"/>
              <a:t>Network+ Guide to Networks, 6</a:t>
            </a:r>
            <a:r>
              <a:rPr lang="en-US" baseline="30000" dirty="0" smtClean="0"/>
              <a:t>th</a:t>
            </a:r>
            <a:r>
              <a:rPr lang="en-US" dirty="0" smtClean="0"/>
              <a:t> Edition</a:t>
            </a:r>
            <a:endParaRPr lang="en-US" dirty="0"/>
          </a:p>
        </p:txBody>
      </p:sp>
      <p:sp>
        <p:nvSpPr>
          <p:cNvPr id="2253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709A142D-39CF-412A-8B42-20CB68E579FF}" type="slidenum">
              <a:rPr lang="en-US"/>
              <a:pPr eaLnBrk="1" hangingPunct="1"/>
              <a:t>19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Objectives</a:t>
            </a:r>
          </a:p>
        </p:txBody>
      </p:sp>
      <p:sp>
        <p:nvSpPr>
          <p:cNvPr id="4101" name="Rectangle 7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Describe methods of network design unique to TCP/IP networks, including subnetting, CIDR, and address translation</a:t>
            </a:r>
          </a:p>
          <a:p>
            <a:pPr eaLnBrk="1" hangingPunct="1"/>
            <a:r>
              <a:rPr lang="en-US" dirty="0" smtClean="0"/>
              <a:t>Explain the differences between public and private TCP/IP networks</a:t>
            </a:r>
          </a:p>
          <a:p>
            <a:pPr eaLnBrk="1" hangingPunct="1"/>
            <a:r>
              <a:rPr lang="en-US" dirty="0" smtClean="0"/>
              <a:t>Describe protocols used between mail clients and mail servers, including SMTP, POP3, and IMAP4</a:t>
            </a:r>
          </a:p>
          <a:p>
            <a:pPr eaLnBrk="1" hangingPunct="1"/>
            <a:r>
              <a:rPr lang="en-US" dirty="0" smtClean="0"/>
              <a:t>Employ multiple TCP/IP utilities for network discovery and troubleshooting</a:t>
            </a:r>
          </a:p>
        </p:txBody>
      </p:sp>
      <p:sp>
        <p:nvSpPr>
          <p:cNvPr id="4098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 smtClean="0"/>
              <a:t>Network+ Guide to Networks, 6</a:t>
            </a:r>
            <a:r>
              <a:rPr lang="en-US" baseline="30000" dirty="0" smtClean="0"/>
              <a:t>th</a:t>
            </a:r>
            <a:r>
              <a:rPr lang="en-US" dirty="0" smtClean="0"/>
              <a:t> Edition</a:t>
            </a:r>
            <a:endParaRPr lang="en-US" dirty="0"/>
          </a:p>
        </p:txBody>
      </p:sp>
      <p:sp>
        <p:nvSpPr>
          <p:cNvPr id="409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9BCEF1EA-77CB-4923-8F17-F94CA61C0FCB}" type="slidenum">
              <a:rPr lang="en-US"/>
              <a:pPr eaLnBrk="1" hangingPunct="1"/>
              <a:t>2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Network+ Guide to Networks, 6</a:t>
            </a:r>
            <a:r>
              <a:rPr lang="en-US" baseline="30000" dirty="0" smtClean="0"/>
              <a:t>th</a:t>
            </a:r>
            <a:r>
              <a:rPr lang="en-US" dirty="0" smtClean="0"/>
              <a:t> Edition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67590F-96FF-43E6-925F-D493421F5E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743199" y="5606534"/>
            <a:ext cx="44275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Figure 9-4 A router connecting several subnets</a:t>
            </a:r>
            <a:endParaRPr lang="en-US" sz="1600" dirty="0"/>
          </a:p>
        </p:txBody>
      </p:sp>
      <p:sp>
        <p:nvSpPr>
          <p:cNvPr id="11" name="TextBox 10"/>
          <p:cNvSpPr txBox="1"/>
          <p:nvPr/>
        </p:nvSpPr>
        <p:spPr>
          <a:xfrm>
            <a:off x="2766645" y="5936342"/>
            <a:ext cx="40007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/>
              <a:t>Courtesy Course Technology/Cengage Learning</a:t>
            </a:r>
            <a:endParaRPr lang="en-US" sz="1400" i="1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4106" y="295980"/>
            <a:ext cx="5025788" cy="52753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80283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CIDR (Classless Interdomain Routing)</a:t>
            </a:r>
          </a:p>
        </p:txBody>
      </p:sp>
      <p:sp>
        <p:nvSpPr>
          <p:cNvPr id="2458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Also called classless routing or supernetting</a:t>
            </a:r>
          </a:p>
          <a:p>
            <a:pPr eaLnBrk="1" hangingPunct="1"/>
            <a:r>
              <a:rPr lang="en-US" dirty="0" smtClean="0"/>
              <a:t>Not exclusive of subnetting</a:t>
            </a:r>
          </a:p>
          <a:p>
            <a:pPr lvl="1" eaLnBrk="1" hangingPunct="1"/>
            <a:r>
              <a:rPr lang="en-US" dirty="0" smtClean="0"/>
              <a:t>Provides additional ways of arranging network and host information in an IP address</a:t>
            </a:r>
          </a:p>
          <a:p>
            <a:pPr lvl="1" eaLnBrk="1" hangingPunct="1"/>
            <a:r>
              <a:rPr lang="en-US" dirty="0" smtClean="0"/>
              <a:t>Conventional network class distinctions do not exist</a:t>
            </a:r>
          </a:p>
          <a:p>
            <a:pPr eaLnBrk="1" hangingPunct="1"/>
            <a:r>
              <a:rPr lang="en-US" dirty="0" smtClean="0"/>
              <a:t>Example: subdividing Class C network into six subnets of 30 addressable hosts each</a:t>
            </a:r>
          </a:p>
          <a:p>
            <a:pPr eaLnBrk="1" hangingPunct="1"/>
            <a:r>
              <a:rPr lang="en-US" dirty="0" smtClean="0"/>
              <a:t>Supernet</a:t>
            </a:r>
          </a:p>
          <a:p>
            <a:pPr lvl="1" eaLnBrk="1" hangingPunct="1"/>
            <a:r>
              <a:rPr lang="en-US" dirty="0" smtClean="0"/>
              <a:t>Subnet created by moving subnet boundary left</a:t>
            </a:r>
          </a:p>
        </p:txBody>
      </p:sp>
      <p:sp>
        <p:nvSpPr>
          <p:cNvPr id="24578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 smtClean="0"/>
              <a:t>Network+ Guide to Networks, 6</a:t>
            </a:r>
            <a:r>
              <a:rPr lang="en-US" baseline="30000" dirty="0" smtClean="0"/>
              <a:t>th</a:t>
            </a:r>
            <a:r>
              <a:rPr lang="en-US" dirty="0" smtClean="0"/>
              <a:t> Edition</a:t>
            </a:r>
            <a:endParaRPr lang="en-US" dirty="0"/>
          </a:p>
        </p:txBody>
      </p:sp>
      <p:sp>
        <p:nvSpPr>
          <p:cNvPr id="2457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E694B493-CD48-4405-A697-2D38D2830371}" type="slidenum">
              <a:rPr lang="en-US"/>
              <a:pPr eaLnBrk="1" hangingPunct="1"/>
              <a:t>21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 smtClean="0"/>
              <a:t>Network+ Guide to Networks, 6</a:t>
            </a:r>
            <a:r>
              <a:rPr lang="en-US" baseline="30000" dirty="0" smtClean="0"/>
              <a:t>th</a:t>
            </a:r>
            <a:r>
              <a:rPr lang="en-US" dirty="0" smtClean="0"/>
              <a:t> Edition</a:t>
            </a:r>
            <a:endParaRPr lang="en-US" dirty="0"/>
          </a:p>
        </p:txBody>
      </p:sp>
      <p:sp>
        <p:nvSpPr>
          <p:cNvPr id="2560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DFACD4DC-BEFF-4587-B55A-1405C344E1C1}" type="slidenum">
              <a:rPr lang="en-US"/>
              <a:pPr eaLnBrk="1" hangingPunct="1"/>
              <a:t>22</a:t>
            </a:fld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1778" y="990599"/>
            <a:ext cx="4943669" cy="42177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2534738" y="5390447"/>
            <a:ext cx="41777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Figure 9-5 Subnet mask and supernet mask</a:t>
            </a:r>
            <a:endParaRPr lang="en-US" sz="1600" dirty="0"/>
          </a:p>
        </p:txBody>
      </p:sp>
      <p:sp>
        <p:nvSpPr>
          <p:cNvPr id="12" name="TextBox 11"/>
          <p:cNvSpPr txBox="1"/>
          <p:nvPr/>
        </p:nvSpPr>
        <p:spPr>
          <a:xfrm>
            <a:off x="2534738" y="5728063"/>
            <a:ext cx="40007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/>
              <a:t>Courtesy Course Technology/Cengage Learning</a:t>
            </a:r>
            <a:endParaRPr lang="en-US" sz="1400" i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CIDR (cont’d.)</a:t>
            </a:r>
          </a:p>
        </p:txBody>
      </p:sp>
      <p:sp>
        <p:nvSpPr>
          <p:cNvPr id="2662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Example: class C range of IPv4 addresses sharing network ID 199.34.89.0</a:t>
            </a:r>
          </a:p>
          <a:p>
            <a:pPr lvl="1" eaLnBrk="1" hangingPunct="1"/>
            <a:r>
              <a:rPr lang="en-US" dirty="0" smtClean="0"/>
              <a:t>Need to greatly increase number of default host addresses</a:t>
            </a:r>
          </a:p>
        </p:txBody>
      </p:sp>
      <p:sp>
        <p:nvSpPr>
          <p:cNvPr id="26626" name="Footer Placeholder 4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 smtClean="0"/>
              <a:t>Network+ Guide to Networks, 6</a:t>
            </a:r>
            <a:r>
              <a:rPr lang="en-US" baseline="30000" dirty="0" smtClean="0"/>
              <a:t>th</a:t>
            </a:r>
            <a:r>
              <a:rPr lang="en-US" dirty="0" smtClean="0"/>
              <a:t> Edition</a:t>
            </a:r>
            <a:endParaRPr lang="en-US" dirty="0"/>
          </a:p>
        </p:txBody>
      </p:sp>
      <p:sp>
        <p:nvSpPr>
          <p:cNvPr id="26627" name="Slide Number Placeholder 5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A613D103-D6A7-490F-BA7D-E3431720DD5D}" type="slidenum">
              <a:rPr lang="en-US"/>
              <a:pPr eaLnBrk="1" hangingPunct="1"/>
              <a:t>23</a:t>
            </a:fld>
            <a:endParaRPr 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858553"/>
            <a:ext cx="8522752" cy="998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1828800" y="5029200"/>
            <a:ext cx="63621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Figure 9-6 Calculating a host’s network ID on a supernetted network</a:t>
            </a:r>
            <a:endParaRPr lang="en-US" sz="1600" dirty="0"/>
          </a:p>
        </p:txBody>
      </p:sp>
      <p:sp>
        <p:nvSpPr>
          <p:cNvPr id="11" name="TextBox 10"/>
          <p:cNvSpPr txBox="1"/>
          <p:nvPr/>
        </p:nvSpPr>
        <p:spPr>
          <a:xfrm>
            <a:off x="1852246" y="5367754"/>
            <a:ext cx="40007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/>
              <a:t>Courtesy Course Technology/Cengage Learning</a:t>
            </a:r>
            <a:endParaRPr lang="en-US" sz="1400" i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CIDR (cont’d.)</a:t>
            </a:r>
          </a:p>
        </p:txBody>
      </p:sp>
      <p:sp>
        <p:nvSpPr>
          <p:cNvPr id="2765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CIDR notation (or slash notation)</a:t>
            </a:r>
          </a:p>
          <a:p>
            <a:pPr lvl="1" eaLnBrk="1" hangingPunct="1"/>
            <a:r>
              <a:rPr lang="en-US" dirty="0" smtClean="0"/>
              <a:t>Shorthand denoting subnet boundary position</a:t>
            </a:r>
          </a:p>
          <a:p>
            <a:pPr lvl="1" eaLnBrk="1" hangingPunct="1"/>
            <a:r>
              <a:rPr lang="en-US" dirty="0" smtClean="0"/>
              <a:t>Form</a:t>
            </a:r>
          </a:p>
          <a:p>
            <a:pPr lvl="2" eaLnBrk="1" hangingPunct="1"/>
            <a:r>
              <a:rPr lang="en-US" dirty="0" smtClean="0"/>
              <a:t>Network ID followed by forward slash ( / )</a:t>
            </a:r>
          </a:p>
          <a:p>
            <a:pPr lvl="2" eaLnBrk="1" hangingPunct="1"/>
            <a:r>
              <a:rPr lang="en-US" dirty="0" smtClean="0"/>
              <a:t>Followed by number of bits used for extended network prefix</a:t>
            </a:r>
          </a:p>
          <a:p>
            <a:pPr lvl="1" eaLnBrk="1" hangingPunct="1"/>
            <a:r>
              <a:rPr lang="en-US" dirty="0" smtClean="0"/>
              <a:t>CIDR block</a:t>
            </a:r>
          </a:p>
          <a:p>
            <a:pPr lvl="2" eaLnBrk="1" hangingPunct="1"/>
            <a:r>
              <a:rPr lang="en-US" dirty="0" smtClean="0"/>
              <a:t>Forward slash, plus number of bits used for extended network prefix</a:t>
            </a:r>
          </a:p>
          <a:p>
            <a:pPr lvl="2" eaLnBrk="1" hangingPunct="1"/>
            <a:r>
              <a:rPr lang="en-US" dirty="0" smtClean="0"/>
              <a:t>Example: /22</a:t>
            </a:r>
          </a:p>
        </p:txBody>
      </p:sp>
      <p:sp>
        <p:nvSpPr>
          <p:cNvPr id="27650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 smtClean="0"/>
              <a:t>Network+ Guide to Networks, 6</a:t>
            </a:r>
            <a:r>
              <a:rPr lang="en-US" baseline="30000" dirty="0" smtClean="0"/>
              <a:t>th</a:t>
            </a:r>
            <a:r>
              <a:rPr lang="en-US" dirty="0" smtClean="0"/>
              <a:t> Edition</a:t>
            </a:r>
            <a:endParaRPr lang="en-US" dirty="0"/>
          </a:p>
        </p:txBody>
      </p:sp>
      <p:sp>
        <p:nvSpPr>
          <p:cNvPr id="2765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42BBB360-64B9-4ADF-84E9-A7CAE438F326}" type="slidenum">
              <a:rPr lang="en-US"/>
              <a:pPr eaLnBrk="1" hangingPunct="1"/>
              <a:t>24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Subnetting in IPv6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Each ISP can offer customers an entire IPv6 subnet</a:t>
            </a:r>
          </a:p>
          <a:p>
            <a:r>
              <a:rPr lang="en-US" dirty="0" smtClean="0"/>
              <a:t>Subnetting in IPv6</a:t>
            </a:r>
          </a:p>
          <a:p>
            <a:pPr lvl="1"/>
            <a:r>
              <a:rPr lang="en-US" dirty="0" smtClean="0"/>
              <a:t>Simpler than IPv4</a:t>
            </a:r>
          </a:p>
          <a:p>
            <a:pPr lvl="1"/>
            <a:r>
              <a:rPr lang="en-US" dirty="0" smtClean="0"/>
              <a:t>Classes not used</a:t>
            </a:r>
          </a:p>
          <a:p>
            <a:pPr lvl="1"/>
            <a:r>
              <a:rPr lang="en-US" dirty="0" smtClean="0"/>
              <a:t>Subnet masks not used</a:t>
            </a:r>
          </a:p>
          <a:p>
            <a:r>
              <a:rPr lang="en-US" dirty="0" smtClean="0"/>
              <a:t>Subnet represented by leftmost 64 bits in an address</a:t>
            </a:r>
          </a:p>
          <a:p>
            <a:r>
              <a:rPr lang="en-US" dirty="0" smtClean="0"/>
              <a:t>Route prefix</a:t>
            </a:r>
          </a:p>
          <a:p>
            <a:pPr lvl="1"/>
            <a:r>
              <a:rPr lang="en-US" dirty="0" smtClean="0"/>
              <a:t>Slash notation is used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Network+ Guide to Networks, 6</a:t>
            </a:r>
            <a:r>
              <a:rPr lang="en-US" baseline="30000" dirty="0" smtClean="0"/>
              <a:t>th</a:t>
            </a:r>
            <a:r>
              <a:rPr lang="en-US" dirty="0" smtClean="0"/>
              <a:t> Edition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F459AD7-A5D3-4044-A21F-E9BACB4CDE09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6347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Network+ Guide to Networks, 6</a:t>
            </a:r>
            <a:r>
              <a:rPr lang="en-US" baseline="30000" dirty="0" smtClean="0"/>
              <a:t>th</a:t>
            </a:r>
            <a:r>
              <a:rPr lang="en-US" dirty="0" smtClean="0"/>
              <a:t> Edition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67590F-96FF-43E6-925F-D493421F5E06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381000"/>
            <a:ext cx="5876925" cy="11594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1849" y="2514600"/>
            <a:ext cx="4595812" cy="3153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542529" y="5679476"/>
            <a:ext cx="45544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Figure 9-8 Hierarchy of IPv6 routes and subnets</a:t>
            </a:r>
            <a:endParaRPr lang="en-US" sz="1600" dirty="0"/>
          </a:p>
        </p:txBody>
      </p:sp>
      <p:sp>
        <p:nvSpPr>
          <p:cNvPr id="7" name="TextBox 6"/>
          <p:cNvSpPr txBox="1"/>
          <p:nvPr/>
        </p:nvSpPr>
        <p:spPr>
          <a:xfrm>
            <a:off x="2057400" y="1647800"/>
            <a:ext cx="56493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Figure 9-7 Subnet prefix and interface ID in an IPv6 address</a:t>
            </a:r>
            <a:endParaRPr lang="en-US" sz="1600" dirty="0"/>
          </a:p>
        </p:txBody>
      </p:sp>
      <p:sp>
        <p:nvSpPr>
          <p:cNvPr id="8" name="TextBox 7"/>
          <p:cNvSpPr txBox="1"/>
          <p:nvPr/>
        </p:nvSpPr>
        <p:spPr>
          <a:xfrm>
            <a:off x="2057400" y="1986353"/>
            <a:ext cx="40007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/>
              <a:t>Courtesy Course Technology/Cengage Learning</a:t>
            </a:r>
            <a:endParaRPr lang="en-US" sz="1400" i="1" dirty="0"/>
          </a:p>
        </p:txBody>
      </p:sp>
      <p:sp>
        <p:nvSpPr>
          <p:cNvPr id="9" name="TextBox 8"/>
          <p:cNvSpPr txBox="1"/>
          <p:nvPr/>
        </p:nvSpPr>
        <p:spPr>
          <a:xfrm>
            <a:off x="2521849" y="5986107"/>
            <a:ext cx="40007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/>
              <a:t>Courtesy Course Technology/Cengage Learning</a:t>
            </a:r>
            <a:endParaRPr lang="en-US" sz="1400" i="1" dirty="0"/>
          </a:p>
        </p:txBody>
      </p:sp>
    </p:spTree>
    <p:extLst>
      <p:ext uri="{BB962C8B-B14F-4D97-AF65-F5344CB8AC3E}">
        <p14:creationId xmlns:p14="http://schemas.microsoft.com/office/powerpoint/2010/main" val="4028082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Internet Gateways</a:t>
            </a:r>
          </a:p>
        </p:txBody>
      </p:sp>
      <p:sp>
        <p:nvSpPr>
          <p:cNvPr id="2867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Combination of software and hardware</a:t>
            </a:r>
          </a:p>
          <a:p>
            <a:pPr eaLnBrk="1" hangingPunct="1"/>
            <a:r>
              <a:rPr lang="en-US" dirty="0" smtClean="0"/>
              <a:t>Enables different network segments to exchange data</a:t>
            </a:r>
          </a:p>
          <a:p>
            <a:pPr eaLnBrk="1" hangingPunct="1"/>
            <a:r>
              <a:rPr lang="en-US" dirty="0" smtClean="0"/>
              <a:t>Default gateway</a:t>
            </a:r>
          </a:p>
          <a:p>
            <a:pPr lvl="1" eaLnBrk="1" hangingPunct="1"/>
            <a:r>
              <a:rPr lang="en-US" dirty="0"/>
              <a:t>I</a:t>
            </a:r>
            <a:r>
              <a:rPr lang="en-US" dirty="0" smtClean="0"/>
              <a:t>nterprets outbound requests to other subnets</a:t>
            </a:r>
          </a:p>
          <a:p>
            <a:pPr lvl="1" eaLnBrk="1" hangingPunct="1"/>
            <a:r>
              <a:rPr lang="en-US" dirty="0"/>
              <a:t>I</a:t>
            </a:r>
            <a:r>
              <a:rPr lang="en-US" dirty="0" smtClean="0"/>
              <a:t>nterprets inbound requests from other subnets</a:t>
            </a:r>
          </a:p>
          <a:p>
            <a:pPr eaLnBrk="1" hangingPunct="1"/>
            <a:r>
              <a:rPr lang="en-US" dirty="0" smtClean="0"/>
              <a:t>Network nodes</a:t>
            </a:r>
          </a:p>
          <a:p>
            <a:pPr lvl="1" eaLnBrk="1" hangingPunct="1"/>
            <a:r>
              <a:rPr lang="en-US" dirty="0" smtClean="0"/>
              <a:t> Allowed one default gateway</a:t>
            </a:r>
          </a:p>
          <a:p>
            <a:pPr lvl="2" eaLnBrk="1" hangingPunct="1"/>
            <a:r>
              <a:rPr lang="en-US" dirty="0" smtClean="0"/>
              <a:t>Assigned manually or automatically (DHCP)</a:t>
            </a:r>
          </a:p>
        </p:txBody>
      </p:sp>
      <p:sp>
        <p:nvSpPr>
          <p:cNvPr id="28674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 smtClean="0"/>
              <a:t>Network+ Guide to Networks, 6</a:t>
            </a:r>
            <a:r>
              <a:rPr lang="en-US" baseline="30000" dirty="0" smtClean="0"/>
              <a:t>th</a:t>
            </a:r>
            <a:r>
              <a:rPr lang="en-US" dirty="0" smtClean="0"/>
              <a:t> Edition</a:t>
            </a:r>
            <a:endParaRPr lang="en-US" dirty="0"/>
          </a:p>
        </p:txBody>
      </p:sp>
      <p:sp>
        <p:nvSpPr>
          <p:cNvPr id="28675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7EC636E7-F7B3-4F43-84E5-917458BF97ED}" type="slidenum">
              <a:rPr lang="en-US"/>
              <a:pPr eaLnBrk="1" hangingPunct="1"/>
              <a:t>27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Internet Gateways (cont’d.)</a:t>
            </a:r>
          </a:p>
        </p:txBody>
      </p:sp>
      <p:sp>
        <p:nvSpPr>
          <p:cNvPr id="2970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Gateway interface on router</a:t>
            </a:r>
          </a:p>
          <a:p>
            <a:pPr lvl="1" eaLnBrk="1" hangingPunct="1"/>
            <a:r>
              <a:rPr lang="en-US" dirty="0" smtClean="0"/>
              <a:t>Advantages</a:t>
            </a:r>
          </a:p>
          <a:p>
            <a:pPr lvl="2" eaLnBrk="1" hangingPunct="1"/>
            <a:r>
              <a:rPr lang="en-US" dirty="0" smtClean="0"/>
              <a:t>One router can supply multiple gateways</a:t>
            </a:r>
          </a:p>
          <a:p>
            <a:pPr lvl="2" eaLnBrk="1" hangingPunct="1"/>
            <a:r>
              <a:rPr lang="en-US" dirty="0" smtClean="0"/>
              <a:t>Gateway assigned own IP address</a:t>
            </a:r>
          </a:p>
          <a:p>
            <a:pPr eaLnBrk="1" hangingPunct="1"/>
            <a:r>
              <a:rPr lang="en-US" dirty="0" smtClean="0"/>
              <a:t>Default gateway connections</a:t>
            </a:r>
          </a:p>
          <a:p>
            <a:pPr lvl="1" eaLnBrk="1" hangingPunct="1"/>
            <a:r>
              <a:rPr lang="en-US" dirty="0" smtClean="0"/>
              <a:t>Multiple internal networks</a:t>
            </a:r>
          </a:p>
          <a:p>
            <a:pPr lvl="1" eaLnBrk="1" hangingPunct="1"/>
            <a:r>
              <a:rPr lang="en-US" dirty="0" smtClean="0"/>
              <a:t>Internal network with external networks</a:t>
            </a:r>
          </a:p>
          <a:p>
            <a:pPr lvl="2" eaLnBrk="1" hangingPunct="1"/>
            <a:r>
              <a:rPr lang="en-US" dirty="0" smtClean="0"/>
              <a:t>WANs, Internet</a:t>
            </a:r>
          </a:p>
          <a:p>
            <a:pPr lvl="1" eaLnBrk="1" hangingPunct="1"/>
            <a:r>
              <a:rPr lang="en-US" dirty="0" smtClean="0"/>
              <a:t>Router used as gateway</a:t>
            </a:r>
          </a:p>
          <a:p>
            <a:pPr lvl="2" eaLnBrk="1" hangingPunct="1"/>
            <a:r>
              <a:rPr lang="en-US" dirty="0" smtClean="0"/>
              <a:t>Must maintain routing tables</a:t>
            </a:r>
          </a:p>
        </p:txBody>
      </p:sp>
      <p:sp>
        <p:nvSpPr>
          <p:cNvPr id="29698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 smtClean="0"/>
              <a:t>Network+ Guide to Networks, 6</a:t>
            </a:r>
            <a:r>
              <a:rPr lang="en-US" baseline="30000" dirty="0" smtClean="0"/>
              <a:t>th</a:t>
            </a:r>
            <a:r>
              <a:rPr lang="en-US" dirty="0" smtClean="0"/>
              <a:t> Edition</a:t>
            </a:r>
            <a:endParaRPr lang="en-US" dirty="0"/>
          </a:p>
        </p:txBody>
      </p:sp>
      <p:sp>
        <p:nvSpPr>
          <p:cNvPr id="2969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8EDF6751-5C1B-47D4-B0E0-35F08A93870E}" type="slidenum">
              <a:rPr lang="en-US"/>
              <a:pPr eaLnBrk="1" hangingPunct="1"/>
              <a:t>28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 smtClean="0"/>
              <a:t>Network+ Guide to Networks, 6</a:t>
            </a:r>
            <a:r>
              <a:rPr lang="en-US" baseline="30000" dirty="0" smtClean="0"/>
              <a:t>th</a:t>
            </a:r>
            <a:r>
              <a:rPr lang="en-US" dirty="0" smtClean="0"/>
              <a:t> Edition</a:t>
            </a:r>
            <a:endParaRPr lang="en-US" dirty="0"/>
          </a:p>
        </p:txBody>
      </p:sp>
      <p:sp>
        <p:nvSpPr>
          <p:cNvPr id="2560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DFACD4DC-BEFF-4587-B55A-1405C344E1C1}" type="slidenum">
              <a:rPr lang="en-US"/>
              <a:pPr eaLnBrk="1" hangingPunct="1"/>
              <a:t>29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801698" y="5230725"/>
            <a:ext cx="37396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Figure 9-9 The use of default gateways</a:t>
            </a:r>
            <a:endParaRPr lang="en-US" sz="1600" dirty="0"/>
          </a:p>
        </p:txBody>
      </p:sp>
      <p:sp>
        <p:nvSpPr>
          <p:cNvPr id="12" name="TextBox 11"/>
          <p:cNvSpPr txBox="1"/>
          <p:nvPr/>
        </p:nvSpPr>
        <p:spPr>
          <a:xfrm>
            <a:off x="2778252" y="5569279"/>
            <a:ext cx="40007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/>
              <a:t>Courtesy Course Technology/Cengage Learning</a:t>
            </a:r>
            <a:endParaRPr lang="en-US" sz="1400" i="1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661" y="1371600"/>
            <a:ext cx="6963766" cy="3700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58276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Designing TCP/IP-Based Networks</a:t>
            </a:r>
          </a:p>
        </p:txBody>
      </p:sp>
      <p:sp>
        <p:nvSpPr>
          <p:cNvPr id="512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TCP/IP protocol suite use</a:t>
            </a:r>
          </a:p>
          <a:p>
            <a:pPr lvl="1" eaLnBrk="1" hangingPunct="1"/>
            <a:r>
              <a:rPr lang="en-US" dirty="0" smtClean="0"/>
              <a:t>Internet connectivity</a:t>
            </a:r>
          </a:p>
          <a:p>
            <a:pPr lvl="1" eaLnBrk="1" hangingPunct="1"/>
            <a:r>
              <a:rPr lang="en-US" dirty="0" smtClean="0"/>
              <a:t>Private connection data transmission</a:t>
            </a:r>
          </a:p>
          <a:p>
            <a:pPr eaLnBrk="1" hangingPunct="1"/>
            <a:r>
              <a:rPr lang="en-US" dirty="0" smtClean="0"/>
              <a:t>TCP/IP fundamentals</a:t>
            </a:r>
          </a:p>
          <a:p>
            <a:pPr lvl="1" eaLnBrk="1" hangingPunct="1"/>
            <a:r>
              <a:rPr lang="en-US" dirty="0" smtClean="0"/>
              <a:t>IP: routable protocol</a:t>
            </a:r>
          </a:p>
          <a:p>
            <a:pPr lvl="2" eaLnBrk="1" hangingPunct="1"/>
            <a:r>
              <a:rPr lang="en-US" dirty="0" smtClean="0"/>
              <a:t>Interfaces requires unique IP address</a:t>
            </a:r>
          </a:p>
          <a:p>
            <a:pPr lvl="2" eaLnBrk="1" hangingPunct="1"/>
            <a:r>
              <a:rPr lang="en-US" dirty="0" smtClean="0"/>
              <a:t>Node may use multiple IP addresses</a:t>
            </a:r>
          </a:p>
          <a:p>
            <a:pPr lvl="1" eaLnBrk="1" hangingPunct="1"/>
            <a:r>
              <a:rPr lang="en-US" dirty="0" smtClean="0"/>
              <a:t>Two IP versions: IPv4 and IPv6</a:t>
            </a:r>
            <a:endParaRPr lang="en-US" dirty="0"/>
          </a:p>
          <a:p>
            <a:pPr lvl="1" eaLnBrk="1" hangingPunct="1"/>
            <a:r>
              <a:rPr lang="en-US" dirty="0" smtClean="0"/>
              <a:t>Networks may assign IP addresses dynamically</a:t>
            </a:r>
          </a:p>
        </p:txBody>
      </p:sp>
      <p:sp>
        <p:nvSpPr>
          <p:cNvPr id="5122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 smtClean="0"/>
              <a:t>Network+ Guide to Networks, 6</a:t>
            </a:r>
            <a:r>
              <a:rPr lang="en-US" baseline="30000" dirty="0" smtClean="0"/>
              <a:t>th</a:t>
            </a:r>
            <a:r>
              <a:rPr lang="en-US" dirty="0" smtClean="0"/>
              <a:t> Edition</a:t>
            </a:r>
            <a:endParaRPr lang="en-US" dirty="0"/>
          </a:p>
        </p:txBody>
      </p:sp>
      <p:sp>
        <p:nvSpPr>
          <p:cNvPr id="512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D1FD70CE-55AE-4901-8C15-2A114874DEA7}" type="slidenum">
              <a:rPr lang="en-US"/>
              <a:pPr eaLnBrk="1" hangingPunct="1"/>
              <a:t>3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Address Translation</a:t>
            </a:r>
          </a:p>
        </p:txBody>
      </p:sp>
      <p:sp>
        <p:nvSpPr>
          <p:cNvPr id="3174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dirty="0" smtClean="0"/>
              <a:t>Public network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 smtClean="0"/>
              <a:t>Any user may access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 smtClean="0"/>
              <a:t>Little or no restrictions</a:t>
            </a:r>
          </a:p>
          <a:p>
            <a:pPr eaLnBrk="1" hangingPunct="1">
              <a:lnSpc>
                <a:spcPct val="90000"/>
              </a:lnSpc>
            </a:pPr>
            <a:r>
              <a:rPr lang="en-US" dirty="0" smtClean="0"/>
              <a:t>Private network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 smtClean="0"/>
              <a:t>Access restricted</a:t>
            </a:r>
          </a:p>
          <a:p>
            <a:pPr lvl="2" eaLnBrk="1" hangingPunct="1">
              <a:lnSpc>
                <a:spcPct val="90000"/>
              </a:lnSpc>
            </a:pPr>
            <a:r>
              <a:rPr lang="en-US" dirty="0" smtClean="0"/>
              <a:t>Clients, machines with proper credentials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 smtClean="0"/>
              <a:t>Hiding IP addresses</a:t>
            </a:r>
          </a:p>
          <a:p>
            <a:pPr lvl="2" eaLnBrk="1" hangingPunct="1">
              <a:lnSpc>
                <a:spcPct val="90000"/>
              </a:lnSpc>
            </a:pPr>
            <a:r>
              <a:rPr lang="en-US" dirty="0" smtClean="0"/>
              <a:t>Provides more flexibility in assigning addresses</a:t>
            </a:r>
          </a:p>
          <a:p>
            <a:pPr eaLnBrk="1" hangingPunct="1">
              <a:lnSpc>
                <a:spcPct val="90000"/>
              </a:lnSpc>
            </a:pPr>
            <a:r>
              <a:rPr lang="en-US" dirty="0" smtClean="0"/>
              <a:t>NAT (Network Address Translation)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 smtClean="0"/>
              <a:t>Gateway replaces client’s private IP address with Internet-recognized IP address</a:t>
            </a:r>
          </a:p>
        </p:txBody>
      </p:sp>
      <p:sp>
        <p:nvSpPr>
          <p:cNvPr id="31746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 smtClean="0"/>
              <a:t>Network+ Guide to Networks, 6</a:t>
            </a:r>
            <a:r>
              <a:rPr lang="en-US" baseline="30000" dirty="0" smtClean="0"/>
              <a:t>th</a:t>
            </a:r>
            <a:r>
              <a:rPr lang="en-US" dirty="0" smtClean="0"/>
              <a:t> Edition</a:t>
            </a:r>
            <a:endParaRPr lang="en-US" dirty="0"/>
          </a:p>
        </p:txBody>
      </p:sp>
      <p:sp>
        <p:nvSpPr>
          <p:cNvPr id="3174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6913C36B-B5ED-4C7B-BAB5-FF23B2001DE4}" type="slidenum">
              <a:rPr lang="en-US"/>
              <a:pPr eaLnBrk="1" hangingPunct="1"/>
              <a:t>30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Address Translation (cont’d.)</a:t>
            </a:r>
          </a:p>
        </p:txBody>
      </p:sp>
      <p:sp>
        <p:nvSpPr>
          <p:cNvPr id="3277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Reasons for using address translation</a:t>
            </a:r>
          </a:p>
          <a:p>
            <a:pPr lvl="1" eaLnBrk="1" hangingPunct="1"/>
            <a:r>
              <a:rPr lang="en-US" dirty="0" smtClean="0"/>
              <a:t>Overcome IPv4 address quantity limitations</a:t>
            </a:r>
          </a:p>
          <a:p>
            <a:pPr lvl="1" eaLnBrk="1" hangingPunct="1"/>
            <a:r>
              <a:rPr lang="en-US" dirty="0" smtClean="0"/>
              <a:t>Add marginal security to private network when connected to public network</a:t>
            </a:r>
          </a:p>
          <a:p>
            <a:pPr lvl="1" eaLnBrk="1" hangingPunct="1"/>
            <a:r>
              <a:rPr lang="en-US" dirty="0" smtClean="0"/>
              <a:t>Use own network addressing scheme</a:t>
            </a:r>
          </a:p>
          <a:p>
            <a:pPr eaLnBrk="1" hangingPunct="1"/>
            <a:r>
              <a:rPr lang="en-US" dirty="0" smtClean="0"/>
              <a:t>SNAT (Static Network Address Translation)</a:t>
            </a:r>
          </a:p>
          <a:p>
            <a:pPr lvl="1" eaLnBrk="1" hangingPunct="1"/>
            <a:r>
              <a:rPr lang="en-US" dirty="0" smtClean="0"/>
              <a:t>Client associated with one private IP address, one public IP address</a:t>
            </a:r>
          </a:p>
          <a:p>
            <a:pPr lvl="1" eaLnBrk="1" hangingPunct="1"/>
            <a:r>
              <a:rPr lang="en-US" dirty="0" smtClean="0"/>
              <a:t>Addresses </a:t>
            </a:r>
            <a:r>
              <a:rPr lang="en-US" dirty="0"/>
              <a:t>n</a:t>
            </a:r>
            <a:r>
              <a:rPr lang="en-US" dirty="0" smtClean="0"/>
              <a:t>ever change</a:t>
            </a:r>
          </a:p>
          <a:p>
            <a:pPr lvl="1" eaLnBrk="1" hangingPunct="1"/>
            <a:r>
              <a:rPr lang="en-US" dirty="0" smtClean="0"/>
              <a:t>Useful when operating mail server</a:t>
            </a:r>
          </a:p>
        </p:txBody>
      </p:sp>
      <p:sp>
        <p:nvSpPr>
          <p:cNvPr id="32770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 smtClean="0"/>
              <a:t>Network+ Guide to Networks, 6</a:t>
            </a:r>
            <a:r>
              <a:rPr lang="en-US" baseline="30000" dirty="0" smtClean="0"/>
              <a:t>th</a:t>
            </a:r>
            <a:r>
              <a:rPr lang="en-US" dirty="0" smtClean="0"/>
              <a:t> Edition</a:t>
            </a:r>
            <a:endParaRPr lang="en-US" dirty="0"/>
          </a:p>
        </p:txBody>
      </p:sp>
      <p:sp>
        <p:nvSpPr>
          <p:cNvPr id="3277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6DF36E01-EDE6-4D34-A65E-4C1525F75A6F}" type="slidenum">
              <a:rPr lang="en-US"/>
              <a:pPr eaLnBrk="1" hangingPunct="1"/>
              <a:t>31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 smtClean="0"/>
              <a:t>Network+ Guide to Networks, 6</a:t>
            </a:r>
            <a:r>
              <a:rPr lang="en-US" baseline="30000" dirty="0" smtClean="0"/>
              <a:t>th</a:t>
            </a:r>
            <a:r>
              <a:rPr lang="en-US" dirty="0" smtClean="0"/>
              <a:t> Edition</a:t>
            </a:r>
            <a:endParaRPr lang="en-US" dirty="0"/>
          </a:p>
        </p:txBody>
      </p:sp>
      <p:sp>
        <p:nvSpPr>
          <p:cNvPr id="2560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DFACD4DC-BEFF-4587-B55A-1405C344E1C1}" type="slidenum">
              <a:rPr lang="en-US"/>
              <a:pPr eaLnBrk="1" hangingPunct="1"/>
              <a:t>32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438400" y="5232958"/>
            <a:ext cx="51924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Figure 9-10 SNAT (Static Network Address Translation)</a:t>
            </a:r>
            <a:endParaRPr lang="en-US" sz="1600" dirty="0"/>
          </a:p>
        </p:txBody>
      </p:sp>
      <p:sp>
        <p:nvSpPr>
          <p:cNvPr id="12" name="TextBox 11"/>
          <p:cNvSpPr txBox="1"/>
          <p:nvPr/>
        </p:nvSpPr>
        <p:spPr>
          <a:xfrm>
            <a:off x="2438400" y="5569278"/>
            <a:ext cx="40007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/>
              <a:t>Courtesy Course Technology/Cengage Learning</a:t>
            </a:r>
            <a:endParaRPr lang="en-US" sz="1400" i="1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880032"/>
            <a:ext cx="6232304" cy="435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21043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2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Address Translation (cont’d.)</a:t>
            </a:r>
          </a:p>
        </p:txBody>
      </p:sp>
      <p:sp>
        <p:nvSpPr>
          <p:cNvPr id="3482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DNAT (Dynamic Network Address Translation)</a:t>
            </a:r>
          </a:p>
          <a:p>
            <a:pPr lvl="1" eaLnBrk="1" hangingPunct="1"/>
            <a:r>
              <a:rPr lang="en-US" dirty="0" smtClean="0"/>
              <a:t>Also called IP masquerading</a:t>
            </a:r>
          </a:p>
          <a:p>
            <a:pPr lvl="1" eaLnBrk="1" hangingPunct="1"/>
            <a:r>
              <a:rPr lang="en-US" dirty="0" smtClean="0"/>
              <a:t>Internet-valid IP address might be assigned to any client’s outgoing transmission</a:t>
            </a:r>
          </a:p>
          <a:p>
            <a:pPr eaLnBrk="1" hangingPunct="1"/>
            <a:r>
              <a:rPr lang="en-US" dirty="0" smtClean="0"/>
              <a:t>PAT (Port Address Translation)</a:t>
            </a:r>
          </a:p>
          <a:p>
            <a:pPr lvl="1" eaLnBrk="1" hangingPunct="1"/>
            <a:r>
              <a:rPr lang="en-US" dirty="0" smtClean="0"/>
              <a:t>Each client session with server on Internet assigned separate TCP port number</a:t>
            </a:r>
          </a:p>
          <a:p>
            <a:pPr lvl="2" eaLnBrk="1" hangingPunct="1"/>
            <a:r>
              <a:rPr lang="en-US" dirty="0" smtClean="0"/>
              <a:t>Client server request datagram contains port number</a:t>
            </a:r>
          </a:p>
          <a:p>
            <a:pPr lvl="1" eaLnBrk="1" hangingPunct="1"/>
            <a:r>
              <a:rPr lang="en-US" dirty="0" smtClean="0"/>
              <a:t>Internet server responds with datagram’s destination address including same port number</a:t>
            </a:r>
          </a:p>
        </p:txBody>
      </p:sp>
      <p:sp>
        <p:nvSpPr>
          <p:cNvPr id="34818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 smtClean="0"/>
              <a:t>Network+ Guide to Networks, 6</a:t>
            </a:r>
            <a:r>
              <a:rPr lang="en-US" baseline="30000" dirty="0" smtClean="0"/>
              <a:t>th</a:t>
            </a:r>
            <a:r>
              <a:rPr lang="en-US" dirty="0" smtClean="0"/>
              <a:t> Edition</a:t>
            </a:r>
            <a:endParaRPr lang="en-US" dirty="0"/>
          </a:p>
        </p:txBody>
      </p:sp>
      <p:sp>
        <p:nvSpPr>
          <p:cNvPr id="3481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ADC0A778-D6C5-4817-8732-565A62F2D1E2}" type="slidenum">
              <a:rPr lang="en-US"/>
              <a:pPr eaLnBrk="1" hangingPunct="1"/>
              <a:t>33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 smtClean="0"/>
              <a:t>Network+ Guide to Networks, 6</a:t>
            </a:r>
            <a:r>
              <a:rPr lang="en-US" baseline="30000" dirty="0" smtClean="0"/>
              <a:t>th</a:t>
            </a:r>
            <a:r>
              <a:rPr lang="en-US" dirty="0" smtClean="0"/>
              <a:t> Edition</a:t>
            </a:r>
            <a:endParaRPr lang="en-US" dirty="0"/>
          </a:p>
        </p:txBody>
      </p:sp>
      <p:sp>
        <p:nvSpPr>
          <p:cNvPr id="2560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DFACD4DC-BEFF-4587-B55A-1405C344E1C1}" type="slidenum">
              <a:rPr lang="en-US"/>
              <a:pPr eaLnBrk="1" hangingPunct="1"/>
              <a:t>34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590800" y="5377355"/>
            <a:ext cx="40839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Figure 9-11 PAT (Port Address Translation)</a:t>
            </a:r>
            <a:endParaRPr lang="en-US" sz="1600" dirty="0"/>
          </a:p>
        </p:txBody>
      </p:sp>
      <p:sp>
        <p:nvSpPr>
          <p:cNvPr id="12" name="TextBox 11"/>
          <p:cNvSpPr txBox="1"/>
          <p:nvPr/>
        </p:nvSpPr>
        <p:spPr>
          <a:xfrm>
            <a:off x="2590799" y="5608241"/>
            <a:ext cx="40007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/>
              <a:t>Courtesy Course Technology/Cengage Learning</a:t>
            </a:r>
            <a:endParaRPr lang="en-US" sz="1400" i="1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750727"/>
            <a:ext cx="6353175" cy="4482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52346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Address Translation (cont’d.)</a:t>
            </a:r>
          </a:p>
        </p:txBody>
      </p:sp>
      <p:sp>
        <p:nvSpPr>
          <p:cNvPr id="3686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NAT</a:t>
            </a:r>
          </a:p>
          <a:p>
            <a:pPr lvl="1" eaLnBrk="1" hangingPunct="1"/>
            <a:r>
              <a:rPr lang="en-US" dirty="0" smtClean="0"/>
              <a:t>Separates private, public transmissions on TCP/IP network</a:t>
            </a:r>
          </a:p>
          <a:p>
            <a:pPr eaLnBrk="1" hangingPunct="1"/>
            <a:r>
              <a:rPr lang="en-US" dirty="0" smtClean="0"/>
              <a:t>Gateways conduct network translation</a:t>
            </a:r>
          </a:p>
          <a:p>
            <a:pPr lvl="1" eaLnBrk="1" hangingPunct="1"/>
            <a:r>
              <a:rPr lang="en-US" dirty="0" smtClean="0"/>
              <a:t>Most networks use router</a:t>
            </a:r>
          </a:p>
          <a:p>
            <a:pPr eaLnBrk="1" hangingPunct="1"/>
            <a:r>
              <a:rPr lang="en-US" dirty="0" smtClean="0"/>
              <a:t>Gateway might operate on network host</a:t>
            </a:r>
          </a:p>
          <a:p>
            <a:pPr lvl="1" eaLnBrk="1" hangingPunct="1"/>
            <a:r>
              <a:rPr lang="en-US" dirty="0" smtClean="0"/>
              <a:t>Windows operating systems</a:t>
            </a:r>
          </a:p>
          <a:p>
            <a:pPr lvl="2" eaLnBrk="1" hangingPunct="1"/>
            <a:r>
              <a:rPr lang="en-US" dirty="0" smtClean="0"/>
              <a:t>ICS (Internet Connection Sharing)</a:t>
            </a:r>
          </a:p>
        </p:txBody>
      </p:sp>
      <p:sp>
        <p:nvSpPr>
          <p:cNvPr id="36866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 smtClean="0"/>
              <a:t>Network+ Guide to Networks, 6</a:t>
            </a:r>
            <a:r>
              <a:rPr lang="en-US" baseline="30000" dirty="0" smtClean="0"/>
              <a:t>th</a:t>
            </a:r>
            <a:r>
              <a:rPr lang="en-US" dirty="0" smtClean="0"/>
              <a:t> Edition</a:t>
            </a:r>
            <a:endParaRPr lang="en-US" dirty="0"/>
          </a:p>
        </p:txBody>
      </p:sp>
      <p:sp>
        <p:nvSpPr>
          <p:cNvPr id="3686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BCD2FAD7-CFC3-43F2-B3B2-F3B2883BB849}" type="slidenum">
              <a:rPr lang="en-US"/>
              <a:pPr eaLnBrk="1" hangingPunct="1"/>
              <a:t>35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TCP/IP Mail Services</a:t>
            </a:r>
          </a:p>
        </p:txBody>
      </p:sp>
      <p:sp>
        <p:nvSpPr>
          <p:cNvPr id="3789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Internet mail services</a:t>
            </a:r>
          </a:p>
          <a:p>
            <a:pPr lvl="1" eaLnBrk="1" hangingPunct="1"/>
            <a:r>
              <a:rPr lang="en-US" dirty="0" smtClean="0"/>
              <a:t>Mail delivery, storage, pickup</a:t>
            </a:r>
          </a:p>
          <a:p>
            <a:pPr eaLnBrk="1" hangingPunct="1"/>
            <a:r>
              <a:rPr lang="en-US" dirty="0" smtClean="0"/>
              <a:t>Mail servers</a:t>
            </a:r>
          </a:p>
          <a:p>
            <a:pPr lvl="1" eaLnBrk="1" hangingPunct="1"/>
            <a:r>
              <a:rPr lang="en-US" dirty="0" smtClean="0"/>
              <a:t>Communicate with other mail servers</a:t>
            </a:r>
          </a:p>
          <a:p>
            <a:pPr lvl="1" eaLnBrk="1" hangingPunct="1"/>
            <a:r>
              <a:rPr lang="en-US" dirty="0" smtClean="0"/>
              <a:t>Deliver messages, send, receive, store messages</a:t>
            </a:r>
          </a:p>
          <a:p>
            <a:pPr lvl="1" eaLnBrk="1" hangingPunct="1"/>
            <a:r>
              <a:rPr lang="en-US" dirty="0" smtClean="0"/>
              <a:t>Popular programs: Sendmail, Microsoft Exchange Server</a:t>
            </a:r>
          </a:p>
          <a:p>
            <a:pPr eaLnBrk="1" hangingPunct="1"/>
            <a:r>
              <a:rPr lang="en-US" dirty="0" smtClean="0"/>
              <a:t>Mail clients </a:t>
            </a:r>
          </a:p>
          <a:p>
            <a:pPr lvl="1" eaLnBrk="1" hangingPunct="1"/>
            <a:r>
              <a:rPr lang="en-US" dirty="0" smtClean="0"/>
              <a:t>Send and retrieve messages to/from mail servers</a:t>
            </a:r>
          </a:p>
          <a:p>
            <a:pPr lvl="1" eaLnBrk="1" hangingPunct="1"/>
            <a:r>
              <a:rPr lang="en-US" dirty="0" smtClean="0"/>
              <a:t>Popular programs: Microsoft Outlook, Thunderbird</a:t>
            </a:r>
          </a:p>
          <a:p>
            <a:pPr marL="457200" lvl="1" indent="0" eaLnBrk="1" hangingPunct="1">
              <a:buNone/>
            </a:pPr>
            <a:endParaRPr lang="en-US" dirty="0" smtClean="0"/>
          </a:p>
        </p:txBody>
      </p:sp>
      <p:sp>
        <p:nvSpPr>
          <p:cNvPr id="37890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 smtClean="0"/>
              <a:t>Network+ Guide to Networks, 6</a:t>
            </a:r>
            <a:r>
              <a:rPr lang="en-US" baseline="30000" dirty="0" smtClean="0"/>
              <a:t>th</a:t>
            </a:r>
            <a:r>
              <a:rPr lang="en-US" dirty="0" smtClean="0"/>
              <a:t> Edition</a:t>
            </a:r>
            <a:endParaRPr lang="en-US" dirty="0"/>
          </a:p>
        </p:txBody>
      </p:sp>
      <p:sp>
        <p:nvSpPr>
          <p:cNvPr id="3789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1BA28CC6-1708-4647-B166-4C26EBB5AE00}" type="slidenum">
              <a:rPr lang="en-US"/>
              <a:pPr eaLnBrk="1" hangingPunct="1"/>
              <a:t>36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SMTP (Simple Mail Transfer Protocol)</a:t>
            </a:r>
          </a:p>
        </p:txBody>
      </p:sp>
      <p:sp>
        <p:nvSpPr>
          <p:cNvPr id="3891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Protocol responsible for moving messages</a:t>
            </a:r>
          </a:p>
          <a:p>
            <a:pPr lvl="1" eaLnBrk="1" hangingPunct="1"/>
            <a:r>
              <a:rPr lang="en-US" dirty="0" smtClean="0"/>
              <a:t>From one mail server to another</a:t>
            </a:r>
          </a:p>
          <a:p>
            <a:pPr lvl="2" eaLnBrk="1" hangingPunct="1"/>
            <a:r>
              <a:rPr lang="en-US" dirty="0" smtClean="0"/>
              <a:t>Over TCP/IP-based networks</a:t>
            </a:r>
          </a:p>
          <a:p>
            <a:pPr eaLnBrk="1" hangingPunct="1"/>
            <a:r>
              <a:rPr lang="en-US" dirty="0" smtClean="0"/>
              <a:t>Operates at Application layer</a:t>
            </a:r>
          </a:p>
          <a:p>
            <a:pPr lvl="1" eaLnBrk="1" hangingPunct="1"/>
            <a:r>
              <a:rPr lang="en-US" dirty="0" smtClean="0"/>
              <a:t>Relies on TCP at Transport layer</a:t>
            </a:r>
          </a:p>
          <a:p>
            <a:pPr eaLnBrk="1" hangingPunct="1"/>
            <a:r>
              <a:rPr lang="en-US" dirty="0" smtClean="0"/>
              <a:t>Operates from port 25</a:t>
            </a:r>
          </a:p>
          <a:p>
            <a:pPr eaLnBrk="1" hangingPunct="1"/>
            <a:r>
              <a:rPr lang="en-US" dirty="0" smtClean="0"/>
              <a:t>Provides basis for Internet e-mail service</a:t>
            </a:r>
          </a:p>
          <a:p>
            <a:pPr lvl="1" eaLnBrk="1" hangingPunct="1"/>
            <a:r>
              <a:rPr lang="en-US" dirty="0" smtClean="0"/>
              <a:t>Relies on higher-level programs for its instructions</a:t>
            </a:r>
          </a:p>
          <a:p>
            <a:pPr eaLnBrk="1" hangingPunct="1"/>
            <a:r>
              <a:rPr lang="en-US" dirty="0" smtClean="0"/>
              <a:t>Services provide friendly, sophisticated mail interfaces</a:t>
            </a:r>
          </a:p>
        </p:txBody>
      </p:sp>
      <p:sp>
        <p:nvSpPr>
          <p:cNvPr id="38914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 smtClean="0"/>
              <a:t>Network+ Guide to Networks, 6</a:t>
            </a:r>
            <a:r>
              <a:rPr lang="en-US" baseline="30000" dirty="0" smtClean="0"/>
              <a:t>th</a:t>
            </a:r>
            <a:r>
              <a:rPr lang="en-US" dirty="0" smtClean="0"/>
              <a:t> Edition</a:t>
            </a:r>
            <a:endParaRPr lang="en-US" dirty="0"/>
          </a:p>
        </p:txBody>
      </p:sp>
      <p:sp>
        <p:nvSpPr>
          <p:cNvPr id="38915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A651C14D-DE86-40AE-A324-ADB0C9DCCEF9}" type="slidenum">
              <a:rPr lang="en-US"/>
              <a:pPr eaLnBrk="1" hangingPunct="1"/>
              <a:t>37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4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SMTP (cont’d.)</a:t>
            </a:r>
          </a:p>
        </p:txBody>
      </p:sp>
      <p:sp>
        <p:nvSpPr>
          <p:cNvPr id="3994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Simple subprotocol</a:t>
            </a:r>
          </a:p>
          <a:p>
            <a:pPr lvl="1" eaLnBrk="1" hangingPunct="1"/>
            <a:r>
              <a:rPr lang="en-US" dirty="0" smtClean="0"/>
              <a:t>Transports mail, holds it in a queue</a:t>
            </a:r>
          </a:p>
          <a:p>
            <a:pPr eaLnBrk="1" hangingPunct="1"/>
            <a:r>
              <a:rPr lang="en-US" dirty="0" smtClean="0"/>
              <a:t>Client e-mail configuration</a:t>
            </a:r>
          </a:p>
          <a:p>
            <a:pPr lvl="1" eaLnBrk="1" hangingPunct="1"/>
            <a:r>
              <a:rPr lang="en-US" dirty="0" smtClean="0"/>
              <a:t>Identify user’s SMTP server</a:t>
            </a:r>
          </a:p>
          <a:p>
            <a:pPr lvl="2" eaLnBrk="1" hangingPunct="1"/>
            <a:r>
              <a:rPr lang="en-US" dirty="0" smtClean="0"/>
              <a:t>Use DNS: Identify name only</a:t>
            </a:r>
          </a:p>
          <a:p>
            <a:pPr lvl="1" eaLnBrk="1" hangingPunct="1"/>
            <a:r>
              <a:rPr lang="en-US" dirty="0" smtClean="0"/>
              <a:t>No port definition</a:t>
            </a:r>
          </a:p>
          <a:p>
            <a:pPr lvl="2" eaLnBrk="1" hangingPunct="1"/>
            <a:r>
              <a:rPr lang="en-US" dirty="0" smtClean="0"/>
              <a:t>Client workstation, server assume port 25</a:t>
            </a:r>
          </a:p>
        </p:txBody>
      </p:sp>
      <p:sp>
        <p:nvSpPr>
          <p:cNvPr id="39938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 smtClean="0"/>
              <a:t>Network+ Guide to Networks, 6</a:t>
            </a:r>
            <a:r>
              <a:rPr lang="en-US" baseline="30000" dirty="0" smtClean="0"/>
              <a:t>th</a:t>
            </a:r>
            <a:r>
              <a:rPr lang="en-US" dirty="0" smtClean="0"/>
              <a:t> Edition</a:t>
            </a:r>
            <a:endParaRPr lang="en-US" dirty="0"/>
          </a:p>
        </p:txBody>
      </p:sp>
      <p:sp>
        <p:nvSpPr>
          <p:cNvPr id="3993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C4FFA198-6ACB-45AB-9EC5-ECA2F54B3075}" type="slidenum">
              <a:rPr lang="en-US"/>
              <a:pPr eaLnBrk="1" hangingPunct="1"/>
              <a:t>38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MIME (Multipurpose Internet Mail Extensions)</a:t>
            </a:r>
          </a:p>
        </p:txBody>
      </p:sp>
      <p:sp>
        <p:nvSpPr>
          <p:cNvPr id="4096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dirty="0" smtClean="0"/>
              <a:t>SMT</a:t>
            </a:r>
            <a:r>
              <a:rPr lang="vi-VN" smtClean="0"/>
              <a:t>P</a:t>
            </a:r>
            <a:r>
              <a:rPr lang="en-US" smtClean="0"/>
              <a:t> </a:t>
            </a:r>
            <a:r>
              <a:rPr lang="en-US" dirty="0" smtClean="0"/>
              <a:t>drawback: 1000 ASCII character limit</a:t>
            </a:r>
          </a:p>
          <a:p>
            <a:pPr eaLnBrk="1" hangingPunct="1">
              <a:lnSpc>
                <a:spcPct val="90000"/>
              </a:lnSpc>
            </a:pPr>
            <a:r>
              <a:rPr lang="en-US" dirty="0" smtClean="0"/>
              <a:t>MIME standard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 smtClean="0"/>
              <a:t>Encodes, interprets binary files, images, video, non-ASCII character sets within e-mail message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 smtClean="0"/>
              <a:t>Identifies each mail message element according to content type</a:t>
            </a:r>
          </a:p>
          <a:p>
            <a:pPr lvl="2" eaLnBrk="1" hangingPunct="1">
              <a:lnSpc>
                <a:spcPct val="90000"/>
              </a:lnSpc>
            </a:pPr>
            <a:r>
              <a:rPr lang="en-US" dirty="0" smtClean="0"/>
              <a:t>Text, graphics, audio, video, multipart</a:t>
            </a:r>
          </a:p>
          <a:p>
            <a:pPr eaLnBrk="1" hangingPunct="1">
              <a:lnSpc>
                <a:spcPct val="90000"/>
              </a:lnSpc>
            </a:pPr>
            <a:r>
              <a:rPr lang="en-US" dirty="0" smtClean="0"/>
              <a:t>Does not replace SMTP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 smtClean="0"/>
              <a:t>Works in conjunction with it</a:t>
            </a:r>
          </a:p>
          <a:p>
            <a:pPr eaLnBrk="1" hangingPunct="1">
              <a:lnSpc>
                <a:spcPct val="90000"/>
              </a:lnSpc>
            </a:pPr>
            <a:r>
              <a:rPr lang="en-US" dirty="0" smtClean="0"/>
              <a:t>Encodes different content types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 smtClean="0"/>
              <a:t>Fools SMTP</a:t>
            </a:r>
          </a:p>
        </p:txBody>
      </p:sp>
      <p:sp>
        <p:nvSpPr>
          <p:cNvPr id="40962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 smtClean="0"/>
              <a:t>Network+ Guide to Networks, 6</a:t>
            </a:r>
            <a:r>
              <a:rPr lang="en-US" baseline="30000" dirty="0" smtClean="0"/>
              <a:t>th</a:t>
            </a:r>
            <a:r>
              <a:rPr lang="en-US" dirty="0" smtClean="0"/>
              <a:t> Edition</a:t>
            </a:r>
            <a:endParaRPr lang="en-US" dirty="0"/>
          </a:p>
        </p:txBody>
      </p:sp>
      <p:sp>
        <p:nvSpPr>
          <p:cNvPr id="4096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B5F48461-3E39-4EA9-ADDD-D3EC41B0793F}" type="slidenum">
              <a:rPr lang="en-US"/>
              <a:pPr eaLnBrk="1" hangingPunct="1"/>
              <a:t>39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Subnetting</a:t>
            </a:r>
          </a:p>
        </p:txBody>
      </p:sp>
      <p:sp>
        <p:nvSpPr>
          <p:cNvPr id="717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Separates network</a:t>
            </a:r>
          </a:p>
          <a:p>
            <a:pPr lvl="1" eaLnBrk="1" hangingPunct="1"/>
            <a:r>
              <a:rPr lang="en-US" dirty="0" smtClean="0"/>
              <a:t>Multiple logically defined segments (subnets)</a:t>
            </a:r>
          </a:p>
          <a:p>
            <a:pPr lvl="2" eaLnBrk="1" hangingPunct="1"/>
            <a:r>
              <a:rPr lang="en-US" dirty="0" smtClean="0"/>
              <a:t>Geographic locations, departmental boundaries, technology types</a:t>
            </a:r>
          </a:p>
          <a:p>
            <a:pPr eaLnBrk="1" hangingPunct="1"/>
            <a:r>
              <a:rPr lang="en-US" dirty="0" smtClean="0"/>
              <a:t>Subnet traffic separated from other subnet traffic</a:t>
            </a:r>
          </a:p>
          <a:p>
            <a:pPr eaLnBrk="1" hangingPunct="1"/>
            <a:r>
              <a:rPr lang="en-US" dirty="0" smtClean="0"/>
              <a:t>Reasons to separate traffic</a:t>
            </a:r>
          </a:p>
          <a:p>
            <a:pPr lvl="1" eaLnBrk="1" hangingPunct="1"/>
            <a:r>
              <a:rPr lang="en-US" dirty="0" smtClean="0"/>
              <a:t>Enhance security</a:t>
            </a:r>
          </a:p>
          <a:p>
            <a:pPr lvl="1" eaLnBrk="1" hangingPunct="1"/>
            <a:r>
              <a:rPr lang="en-US" dirty="0" smtClean="0"/>
              <a:t>Improve performance</a:t>
            </a:r>
          </a:p>
          <a:p>
            <a:pPr lvl="1" eaLnBrk="1" hangingPunct="1"/>
            <a:r>
              <a:rPr lang="en-US" dirty="0" smtClean="0"/>
              <a:t>Simplify troubleshooting</a:t>
            </a:r>
          </a:p>
          <a:p>
            <a:pPr eaLnBrk="1" hangingPunct="1"/>
            <a:endParaRPr lang="en-US" dirty="0" smtClean="0"/>
          </a:p>
        </p:txBody>
      </p:sp>
      <p:sp>
        <p:nvSpPr>
          <p:cNvPr id="7170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 smtClean="0"/>
              <a:t>Network+ Guide to Networks, 6</a:t>
            </a:r>
            <a:r>
              <a:rPr lang="en-US" baseline="30000" dirty="0" smtClean="0"/>
              <a:t>th</a:t>
            </a:r>
            <a:r>
              <a:rPr lang="en-US" dirty="0" smtClean="0"/>
              <a:t> Edition</a:t>
            </a:r>
            <a:endParaRPr lang="en-US" dirty="0"/>
          </a:p>
        </p:txBody>
      </p:sp>
      <p:sp>
        <p:nvSpPr>
          <p:cNvPr id="717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2D2B5C33-354D-4F03-9234-B6696D9E255D}" type="slidenum">
              <a:rPr lang="en-US"/>
              <a:pPr eaLnBrk="1" hangingPunct="1"/>
              <a:t>4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POP (Post Office Protocol)</a:t>
            </a:r>
          </a:p>
        </p:txBody>
      </p:sp>
      <p:sp>
        <p:nvSpPr>
          <p:cNvPr id="4198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493837"/>
            <a:ext cx="8229600" cy="4525963"/>
          </a:xfrm>
        </p:spPr>
        <p:txBody>
          <a:bodyPr/>
          <a:lstStyle/>
          <a:p>
            <a:r>
              <a:rPr lang="en-US" dirty="0" smtClean="0"/>
              <a:t>Application layer protocol</a:t>
            </a:r>
          </a:p>
          <a:p>
            <a:pPr lvl="1"/>
            <a:r>
              <a:rPr lang="en-US" dirty="0" smtClean="0"/>
              <a:t>Retrieve messages from mail server</a:t>
            </a:r>
          </a:p>
          <a:p>
            <a:r>
              <a:rPr lang="en-US" dirty="0" smtClean="0"/>
              <a:t>POP3 (Post Office Protocol, version 3)</a:t>
            </a:r>
          </a:p>
          <a:p>
            <a:pPr lvl="1"/>
            <a:r>
              <a:rPr lang="en-US" dirty="0" smtClean="0"/>
              <a:t>Current, popular version</a:t>
            </a:r>
          </a:p>
          <a:p>
            <a:pPr lvl="1"/>
            <a:r>
              <a:rPr lang="en-US" dirty="0" smtClean="0"/>
              <a:t>Relies on TCP; operates over port 110</a:t>
            </a:r>
          </a:p>
          <a:p>
            <a:pPr lvl="1"/>
            <a:r>
              <a:rPr lang="en-US" dirty="0" smtClean="0"/>
              <a:t>Store-and-forward type of service</a:t>
            </a:r>
          </a:p>
          <a:p>
            <a:r>
              <a:rPr lang="en-US" dirty="0" smtClean="0"/>
              <a:t>Advantages</a:t>
            </a:r>
          </a:p>
          <a:p>
            <a:pPr lvl="1"/>
            <a:r>
              <a:rPr lang="en-US" dirty="0" smtClean="0"/>
              <a:t>Minimizes server resources</a:t>
            </a:r>
          </a:p>
          <a:p>
            <a:pPr lvl="2"/>
            <a:r>
              <a:rPr lang="en-US" dirty="0" smtClean="0"/>
              <a:t>Mail deleted from server after retrieval (disadvantage for mobile users)</a:t>
            </a:r>
          </a:p>
          <a:p>
            <a:pPr lvl="1"/>
            <a:r>
              <a:rPr lang="en-US" dirty="0" smtClean="0"/>
              <a:t>Mail server, client applications support POP3</a:t>
            </a:r>
          </a:p>
        </p:txBody>
      </p:sp>
      <p:sp>
        <p:nvSpPr>
          <p:cNvPr id="41986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dirty="0" smtClean="0"/>
              <a:t>Network+ Guide to Networks</a:t>
            </a:r>
            <a:r>
              <a:rPr lang="en-US" dirty="0"/>
              <a:t>, 6</a:t>
            </a:r>
            <a:r>
              <a:rPr lang="en-US" baseline="30000" dirty="0"/>
              <a:t>th</a:t>
            </a:r>
            <a:r>
              <a:rPr lang="en-US" dirty="0" smtClean="0"/>
              <a:t> Edition</a:t>
            </a:r>
            <a:endParaRPr lang="en-US" dirty="0"/>
          </a:p>
        </p:txBody>
      </p:sp>
      <p:sp>
        <p:nvSpPr>
          <p:cNvPr id="41987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7D64AABE-74C3-442B-819D-84B5A18A4C46}" type="slidenum">
              <a:rPr lang="en-US" smtClean="0"/>
              <a:pPr/>
              <a:t>40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IMAP (Internet Message Access Protocol)</a:t>
            </a:r>
          </a:p>
        </p:txBody>
      </p:sp>
      <p:sp>
        <p:nvSpPr>
          <p:cNvPr id="4301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More sophisticated alternative to POP3</a:t>
            </a:r>
          </a:p>
          <a:p>
            <a:pPr eaLnBrk="1" hangingPunct="1"/>
            <a:r>
              <a:rPr lang="en-US" dirty="0" smtClean="0"/>
              <a:t>IMAP4: current version</a:t>
            </a:r>
          </a:p>
          <a:p>
            <a:pPr eaLnBrk="1" hangingPunct="1"/>
            <a:r>
              <a:rPr lang="en-US" dirty="0" smtClean="0"/>
              <a:t>Advantages</a:t>
            </a:r>
          </a:p>
          <a:p>
            <a:pPr lvl="1" eaLnBrk="1" hangingPunct="1"/>
            <a:r>
              <a:rPr lang="en-US" dirty="0" smtClean="0"/>
              <a:t>Replace POP3 without having to change e-mail programs</a:t>
            </a:r>
          </a:p>
          <a:p>
            <a:pPr lvl="1" eaLnBrk="1" hangingPunct="1"/>
            <a:r>
              <a:rPr lang="en-US" dirty="0" smtClean="0"/>
              <a:t>E-mail stays on server after retrieval</a:t>
            </a:r>
          </a:p>
          <a:p>
            <a:pPr lvl="2" eaLnBrk="1" hangingPunct="1"/>
            <a:r>
              <a:rPr lang="en-US" dirty="0" smtClean="0"/>
              <a:t>Good for mobile users</a:t>
            </a:r>
          </a:p>
        </p:txBody>
      </p:sp>
      <p:sp>
        <p:nvSpPr>
          <p:cNvPr id="43010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 smtClean="0"/>
              <a:t>Network+ Guide to Networks, 6</a:t>
            </a:r>
            <a:r>
              <a:rPr lang="en-US" baseline="30000" dirty="0" smtClean="0"/>
              <a:t>th</a:t>
            </a:r>
            <a:r>
              <a:rPr lang="en-US" dirty="0" smtClean="0"/>
              <a:t> Edition</a:t>
            </a:r>
            <a:endParaRPr lang="en-US" dirty="0"/>
          </a:p>
        </p:txBody>
      </p:sp>
      <p:sp>
        <p:nvSpPr>
          <p:cNvPr id="4301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EFA0CB5F-F580-45C8-806B-12D8AA1A8B7B}" type="slidenum">
              <a:rPr lang="en-US"/>
              <a:pPr eaLnBrk="1" hangingPunct="1"/>
              <a:t>41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IMAP (cont’d.)</a:t>
            </a:r>
          </a:p>
        </p:txBody>
      </p:sp>
      <p:sp>
        <p:nvSpPr>
          <p:cNvPr id="4403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Features</a:t>
            </a:r>
          </a:p>
          <a:p>
            <a:pPr lvl="1" eaLnBrk="1" hangingPunct="1"/>
            <a:r>
              <a:rPr lang="en-US" dirty="0" smtClean="0"/>
              <a:t>Users can retrieve all or portion of mail message</a:t>
            </a:r>
          </a:p>
          <a:p>
            <a:pPr lvl="1" eaLnBrk="1" hangingPunct="1"/>
            <a:r>
              <a:rPr lang="en-US" dirty="0" smtClean="0"/>
              <a:t>Users can review messages and delete them</a:t>
            </a:r>
          </a:p>
          <a:p>
            <a:pPr lvl="2" eaLnBrk="1" hangingPunct="1"/>
            <a:r>
              <a:rPr lang="en-US" dirty="0" smtClean="0"/>
              <a:t>While messages remain on server</a:t>
            </a:r>
          </a:p>
          <a:p>
            <a:pPr lvl="1" eaLnBrk="1" hangingPunct="1"/>
            <a:r>
              <a:rPr lang="en-US" dirty="0" smtClean="0"/>
              <a:t>Users can create sophisticated methods of organizing messages on server</a:t>
            </a:r>
          </a:p>
          <a:p>
            <a:pPr lvl="1" eaLnBrk="1" hangingPunct="1"/>
            <a:r>
              <a:rPr lang="en-US" dirty="0" smtClean="0"/>
              <a:t>Users can share mailbox in central location</a:t>
            </a:r>
          </a:p>
        </p:txBody>
      </p:sp>
      <p:sp>
        <p:nvSpPr>
          <p:cNvPr id="44034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 smtClean="0"/>
              <a:t>Network+ Guide to Networks, 6</a:t>
            </a:r>
            <a:r>
              <a:rPr lang="en-US" baseline="30000" dirty="0" smtClean="0"/>
              <a:t>th</a:t>
            </a:r>
            <a:r>
              <a:rPr lang="en-US" dirty="0" smtClean="0"/>
              <a:t> Edition</a:t>
            </a:r>
            <a:endParaRPr lang="en-US" dirty="0"/>
          </a:p>
        </p:txBody>
      </p:sp>
      <p:sp>
        <p:nvSpPr>
          <p:cNvPr id="44035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2B1A9639-86F2-4957-8C9C-EAA085C8163C}" type="slidenum">
              <a:rPr lang="en-US"/>
              <a:pPr eaLnBrk="1" hangingPunct="1"/>
              <a:t>42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6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IMAP (cont’d.)</a:t>
            </a:r>
          </a:p>
        </p:txBody>
      </p:sp>
      <p:sp>
        <p:nvSpPr>
          <p:cNvPr id="4506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Disadvantages</a:t>
            </a:r>
          </a:p>
          <a:p>
            <a:pPr lvl="1" eaLnBrk="1" hangingPunct="1"/>
            <a:r>
              <a:rPr lang="en-US" dirty="0" smtClean="0"/>
              <a:t>Requires more storage space, processing resources than POP servers</a:t>
            </a:r>
          </a:p>
          <a:p>
            <a:pPr lvl="1" eaLnBrk="1" hangingPunct="1"/>
            <a:r>
              <a:rPr lang="en-US" dirty="0" smtClean="0"/>
              <a:t>Network managers must watch user allocations closely</a:t>
            </a:r>
          </a:p>
          <a:p>
            <a:pPr lvl="1" eaLnBrk="1" hangingPunct="1"/>
            <a:r>
              <a:rPr lang="en-US" dirty="0" smtClean="0"/>
              <a:t>IMAP4 server failure</a:t>
            </a:r>
          </a:p>
          <a:p>
            <a:pPr lvl="2" eaLnBrk="1" hangingPunct="1"/>
            <a:r>
              <a:rPr lang="en-US" dirty="0" smtClean="0"/>
              <a:t>Users cannot access mail</a:t>
            </a:r>
          </a:p>
        </p:txBody>
      </p:sp>
      <p:sp>
        <p:nvSpPr>
          <p:cNvPr id="45058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 smtClean="0"/>
              <a:t>Network+ Guide to Networks, 6</a:t>
            </a:r>
            <a:r>
              <a:rPr lang="en-US" baseline="30000" dirty="0" smtClean="0"/>
              <a:t>th</a:t>
            </a:r>
            <a:r>
              <a:rPr lang="en-US" dirty="0" smtClean="0"/>
              <a:t> Edition</a:t>
            </a:r>
            <a:endParaRPr lang="en-US" dirty="0"/>
          </a:p>
        </p:txBody>
      </p:sp>
      <p:sp>
        <p:nvSpPr>
          <p:cNvPr id="4505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A8BDE46F-999B-4D18-AE82-6D5168162649}" type="slidenum">
              <a:rPr lang="en-US"/>
              <a:pPr eaLnBrk="1" hangingPunct="1"/>
              <a:t>43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Additional TCP/IP Utilities</a:t>
            </a:r>
          </a:p>
        </p:txBody>
      </p:sp>
      <p:sp>
        <p:nvSpPr>
          <p:cNvPr id="4608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TCP/IP transmission process</a:t>
            </a:r>
          </a:p>
          <a:p>
            <a:pPr lvl="1" eaLnBrk="1" hangingPunct="1"/>
            <a:r>
              <a:rPr lang="en-US" dirty="0" smtClean="0"/>
              <a:t>Many points of failure</a:t>
            </a:r>
          </a:p>
          <a:p>
            <a:pPr lvl="2" eaLnBrk="1" hangingPunct="1"/>
            <a:r>
              <a:rPr lang="en-US" dirty="0" smtClean="0"/>
              <a:t>Increase with network size, distance</a:t>
            </a:r>
          </a:p>
          <a:p>
            <a:pPr eaLnBrk="1" hangingPunct="1"/>
            <a:r>
              <a:rPr lang="en-US" dirty="0" smtClean="0"/>
              <a:t>Utilities</a:t>
            </a:r>
          </a:p>
          <a:p>
            <a:pPr lvl="1" eaLnBrk="1" hangingPunct="1"/>
            <a:r>
              <a:rPr lang="en-US" dirty="0" smtClean="0"/>
              <a:t>Help track down most TCP/IP-related problems</a:t>
            </a:r>
          </a:p>
          <a:p>
            <a:pPr lvl="1" eaLnBrk="1" hangingPunct="1"/>
            <a:r>
              <a:rPr lang="en-US" dirty="0" smtClean="0"/>
              <a:t>Help discover information about node, network</a:t>
            </a:r>
          </a:p>
          <a:p>
            <a:pPr eaLnBrk="1" hangingPunct="1"/>
            <a:r>
              <a:rPr lang="en-US" dirty="0" smtClean="0"/>
              <a:t>Nearly all TCP/IP utilities</a:t>
            </a:r>
          </a:p>
          <a:p>
            <a:pPr lvl="1" eaLnBrk="1" hangingPunct="1"/>
            <a:r>
              <a:rPr lang="en-US" dirty="0" smtClean="0"/>
              <a:t>Accessible from command prompt</a:t>
            </a:r>
          </a:p>
          <a:p>
            <a:pPr lvl="1" eaLnBrk="1" hangingPunct="1"/>
            <a:r>
              <a:rPr lang="en-US" dirty="0" smtClean="0"/>
              <a:t>Syntax differs per operating system</a:t>
            </a:r>
          </a:p>
        </p:txBody>
      </p:sp>
      <p:sp>
        <p:nvSpPr>
          <p:cNvPr id="46082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 smtClean="0"/>
              <a:t>Network+ Guide to Networks, 6</a:t>
            </a:r>
            <a:r>
              <a:rPr lang="en-US" baseline="30000" dirty="0" smtClean="0"/>
              <a:t>th</a:t>
            </a:r>
            <a:r>
              <a:rPr lang="en-US" dirty="0" smtClean="0"/>
              <a:t> Edition</a:t>
            </a:r>
            <a:endParaRPr lang="en-US" dirty="0"/>
          </a:p>
        </p:txBody>
      </p:sp>
      <p:sp>
        <p:nvSpPr>
          <p:cNvPr id="4608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982BC76B-D390-4107-9D70-0AF42DE86970}" type="slidenum">
              <a:rPr lang="en-US"/>
              <a:pPr eaLnBrk="1" hangingPunct="1"/>
              <a:t>44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Ipconfig</a:t>
            </a:r>
          </a:p>
        </p:txBody>
      </p:sp>
      <p:sp>
        <p:nvSpPr>
          <p:cNvPr id="4710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Command-line utility providing network adapter information</a:t>
            </a:r>
          </a:p>
          <a:p>
            <a:pPr lvl="1" eaLnBrk="1" hangingPunct="1"/>
            <a:r>
              <a:rPr lang="en-US" dirty="0" smtClean="0"/>
              <a:t>IP address, subnet mask, default gateway</a:t>
            </a:r>
          </a:p>
          <a:p>
            <a:pPr eaLnBrk="1" hangingPunct="1"/>
            <a:r>
              <a:rPr lang="en-US" dirty="0" smtClean="0"/>
              <a:t>Windows operating system tool</a:t>
            </a:r>
          </a:p>
          <a:p>
            <a:pPr lvl="1" eaLnBrk="1" hangingPunct="1"/>
            <a:r>
              <a:rPr lang="en-US" dirty="0" smtClean="0"/>
              <a:t>Command prompt window</a:t>
            </a:r>
          </a:p>
          <a:p>
            <a:pPr lvl="2" eaLnBrk="1" hangingPunct="1"/>
            <a:r>
              <a:rPr lang="en-US" dirty="0" smtClean="0"/>
              <a:t>Type </a:t>
            </a:r>
            <a:r>
              <a:rPr lang="en-US" dirty="0" smtClean="0">
                <a:latin typeface="Courier New" pitchFamily="49" charset="0"/>
              </a:rPr>
              <a:t>ipconfig</a:t>
            </a:r>
            <a:r>
              <a:rPr lang="en-US" dirty="0" smtClean="0"/>
              <a:t> and press Enter</a:t>
            </a:r>
          </a:p>
          <a:p>
            <a:pPr lvl="1" eaLnBrk="1" hangingPunct="1"/>
            <a:r>
              <a:rPr lang="en-US" dirty="0" smtClean="0"/>
              <a:t>Switches manage TCP/IP settings</a:t>
            </a:r>
          </a:p>
          <a:p>
            <a:pPr lvl="2" eaLnBrk="1" hangingPunct="1"/>
            <a:r>
              <a:rPr lang="en-US" dirty="0" smtClean="0"/>
              <a:t>Forward slash ( / ) precedes command switches</a:t>
            </a:r>
          </a:p>
          <a:p>
            <a:pPr eaLnBrk="1" hangingPunct="1"/>
            <a:r>
              <a:rPr lang="en-US" dirty="0" smtClean="0"/>
              <a:t>Requires administrator rights </a:t>
            </a:r>
          </a:p>
          <a:p>
            <a:pPr lvl="1" eaLnBrk="1" hangingPunct="1"/>
            <a:r>
              <a:rPr lang="en-US" dirty="0" smtClean="0"/>
              <a:t>To change workstation’s IP configuration</a:t>
            </a:r>
          </a:p>
        </p:txBody>
      </p:sp>
      <p:sp>
        <p:nvSpPr>
          <p:cNvPr id="47106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 smtClean="0"/>
              <a:t>Network+ Guide to Networks, 6</a:t>
            </a:r>
            <a:r>
              <a:rPr lang="en-US" baseline="30000" dirty="0" smtClean="0"/>
              <a:t>th</a:t>
            </a:r>
            <a:r>
              <a:rPr lang="en-US" dirty="0" smtClean="0"/>
              <a:t> Edition</a:t>
            </a:r>
            <a:endParaRPr lang="en-US" dirty="0"/>
          </a:p>
        </p:txBody>
      </p:sp>
      <p:sp>
        <p:nvSpPr>
          <p:cNvPr id="4710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A2F11165-FDE7-4450-B2EF-856F419CA506}" type="slidenum">
              <a:rPr lang="en-US"/>
              <a:pPr eaLnBrk="1" hangingPunct="1"/>
              <a:t>45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Network+ Guide to Networks, 6</a:t>
            </a:r>
            <a:r>
              <a:rPr lang="en-US" baseline="30000" dirty="0" smtClean="0"/>
              <a:t>th</a:t>
            </a:r>
            <a:r>
              <a:rPr lang="en-US" dirty="0" smtClean="0"/>
              <a:t> Edition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67590F-96FF-43E6-925F-D493421F5E06}" type="slidenum">
              <a:rPr lang="en-US" smtClean="0"/>
              <a:pPr/>
              <a:t>46</a:t>
            </a:fld>
            <a:endParaRPr lang="en-US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762000"/>
            <a:ext cx="5010150" cy="45174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600200" y="5360679"/>
            <a:ext cx="68659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Figure 9-12 Output of an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ipconfig</a:t>
            </a:r>
            <a:r>
              <a:rPr lang="en-US" sz="1600" dirty="0" smtClean="0"/>
              <a:t> command on a Windows workstation</a:t>
            </a:r>
            <a:endParaRPr lang="en-US" sz="1600" dirty="0"/>
          </a:p>
        </p:txBody>
      </p:sp>
      <p:sp>
        <p:nvSpPr>
          <p:cNvPr id="6" name="TextBox 5"/>
          <p:cNvSpPr txBox="1"/>
          <p:nvPr/>
        </p:nvSpPr>
        <p:spPr>
          <a:xfrm>
            <a:off x="1600200" y="5684045"/>
            <a:ext cx="40007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/>
              <a:t>Courtesy Course Technology/Cengage Learning</a:t>
            </a:r>
            <a:endParaRPr lang="en-US" sz="1400" i="1" dirty="0"/>
          </a:p>
        </p:txBody>
      </p:sp>
    </p:spTree>
    <p:extLst>
      <p:ext uri="{BB962C8B-B14F-4D97-AF65-F5344CB8AC3E}">
        <p14:creationId xmlns:p14="http://schemas.microsoft.com/office/powerpoint/2010/main" val="3857153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Ifconfig</a:t>
            </a:r>
          </a:p>
        </p:txBody>
      </p:sp>
      <p:sp>
        <p:nvSpPr>
          <p:cNvPr id="4915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Utility used on UNIX and Linux systems</a:t>
            </a:r>
          </a:p>
          <a:p>
            <a:pPr lvl="1" eaLnBrk="1" hangingPunct="1"/>
            <a:r>
              <a:rPr lang="en-US" dirty="0" smtClean="0"/>
              <a:t>Modify TCP/IP network interface settings</a:t>
            </a:r>
          </a:p>
          <a:p>
            <a:pPr lvl="1" eaLnBrk="1" hangingPunct="1"/>
            <a:r>
              <a:rPr lang="en-US" dirty="0" smtClean="0"/>
              <a:t>Release, renew DHCP-assigned addresses</a:t>
            </a:r>
          </a:p>
          <a:p>
            <a:pPr lvl="1" eaLnBrk="1" hangingPunct="1"/>
            <a:r>
              <a:rPr lang="en-US" dirty="0" smtClean="0"/>
              <a:t>Check TCP/IP setting status</a:t>
            </a:r>
          </a:p>
          <a:p>
            <a:pPr lvl="1" eaLnBrk="1" hangingPunct="1"/>
            <a:r>
              <a:rPr lang="en-US" dirty="0" smtClean="0"/>
              <a:t>Runs at UNIX, Linux system starts</a:t>
            </a:r>
          </a:p>
          <a:p>
            <a:pPr lvl="2" eaLnBrk="1" hangingPunct="1"/>
            <a:r>
              <a:rPr lang="en-US" dirty="0" smtClean="0"/>
              <a:t>Establishes computer TCP/IP configuration</a:t>
            </a:r>
          </a:p>
          <a:p>
            <a:pPr eaLnBrk="1" hangingPunct="1"/>
            <a:r>
              <a:rPr lang="en-US" dirty="0" smtClean="0"/>
              <a:t>Used alone or with switches</a:t>
            </a:r>
          </a:p>
          <a:p>
            <a:pPr lvl="1" eaLnBrk="1" hangingPunct="1"/>
            <a:r>
              <a:rPr lang="en-US" dirty="0" smtClean="0"/>
              <a:t>Uses hyphen ( - ) before some switches</a:t>
            </a:r>
          </a:p>
          <a:p>
            <a:pPr lvl="1" eaLnBrk="1" hangingPunct="1"/>
            <a:r>
              <a:rPr lang="en-US" dirty="0" smtClean="0"/>
              <a:t>No  preceding character for other switches</a:t>
            </a:r>
          </a:p>
        </p:txBody>
      </p:sp>
      <p:sp>
        <p:nvSpPr>
          <p:cNvPr id="49154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 smtClean="0"/>
              <a:t>Network+ Guide to Networks, 6</a:t>
            </a:r>
            <a:r>
              <a:rPr lang="en-US" baseline="30000" dirty="0" smtClean="0"/>
              <a:t>th</a:t>
            </a:r>
            <a:r>
              <a:rPr lang="en-US" dirty="0" smtClean="0"/>
              <a:t> Edition</a:t>
            </a:r>
            <a:endParaRPr lang="en-US" dirty="0"/>
          </a:p>
        </p:txBody>
      </p:sp>
      <p:sp>
        <p:nvSpPr>
          <p:cNvPr id="49155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9CED3CC7-03B9-4573-AC37-2FE91D38C470}" type="slidenum">
              <a:rPr lang="en-US"/>
              <a:pPr eaLnBrk="1" hangingPunct="1"/>
              <a:t>47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Network+ Guide to Networks, 6</a:t>
            </a:r>
            <a:r>
              <a:rPr lang="en-US" baseline="30000" dirty="0" smtClean="0"/>
              <a:t>th</a:t>
            </a:r>
            <a:r>
              <a:rPr lang="en-US" dirty="0" smtClean="0"/>
              <a:t> Edition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67590F-96FF-43E6-925F-D493421F5E06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784042" y="5536722"/>
            <a:ext cx="57759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Figure 9-13 Detailed information available through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ifconfig</a:t>
            </a:r>
            <a:endParaRPr lang="en-US" sz="1600" dirty="0"/>
          </a:p>
        </p:txBody>
      </p:sp>
      <p:sp>
        <p:nvSpPr>
          <p:cNvPr id="6" name="TextBox 5"/>
          <p:cNvSpPr txBox="1"/>
          <p:nvPr/>
        </p:nvSpPr>
        <p:spPr>
          <a:xfrm>
            <a:off x="1784042" y="5863851"/>
            <a:ext cx="40007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/>
              <a:t>Courtesy Course Technology/Cengage Learning</a:t>
            </a:r>
            <a:endParaRPr lang="en-US" sz="1400" i="1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98441"/>
            <a:ext cx="6753225" cy="53113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40393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Netstat</a:t>
            </a:r>
          </a:p>
        </p:txBody>
      </p:sp>
      <p:sp>
        <p:nvSpPr>
          <p:cNvPr id="5120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Displays TCP/IP statistics, component details, host connections</a:t>
            </a:r>
          </a:p>
          <a:p>
            <a:pPr eaLnBrk="1" hangingPunct="1"/>
            <a:r>
              <a:rPr lang="en-US" dirty="0" smtClean="0"/>
              <a:t>Used without switches</a:t>
            </a:r>
          </a:p>
          <a:p>
            <a:pPr lvl="1" eaLnBrk="1" hangingPunct="1"/>
            <a:r>
              <a:rPr lang="en-US" dirty="0" smtClean="0"/>
              <a:t>Displays active TCP/IP connections on machine</a:t>
            </a:r>
          </a:p>
          <a:p>
            <a:pPr eaLnBrk="1" hangingPunct="1"/>
            <a:r>
              <a:rPr lang="en-US" dirty="0" smtClean="0"/>
              <a:t>Can be used with switches</a:t>
            </a:r>
          </a:p>
        </p:txBody>
      </p:sp>
      <p:sp>
        <p:nvSpPr>
          <p:cNvPr id="51202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 smtClean="0"/>
              <a:t>Network+ Guide to Networks, 6</a:t>
            </a:r>
            <a:r>
              <a:rPr lang="en-US" baseline="30000" dirty="0" smtClean="0"/>
              <a:t>th</a:t>
            </a:r>
            <a:r>
              <a:rPr lang="en-US" dirty="0" smtClean="0"/>
              <a:t> Edition</a:t>
            </a:r>
            <a:endParaRPr lang="en-US" dirty="0"/>
          </a:p>
        </p:txBody>
      </p:sp>
      <p:sp>
        <p:nvSpPr>
          <p:cNvPr id="5120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B59E08C2-1D3B-4F27-9AAC-708DFAF44BAB}" type="slidenum">
              <a:rPr lang="en-US"/>
              <a:pPr eaLnBrk="1" hangingPunct="1"/>
              <a:t>49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Subnetting (cont’d.)</a:t>
            </a:r>
          </a:p>
        </p:txBody>
      </p:sp>
      <p:sp>
        <p:nvSpPr>
          <p:cNvPr id="819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Classful </a:t>
            </a:r>
            <a:r>
              <a:rPr lang="en-US" dirty="0" smtClean="0"/>
              <a:t>addressing </a:t>
            </a:r>
            <a:r>
              <a:rPr lang="en-US" dirty="0"/>
              <a:t>in </a:t>
            </a:r>
            <a:r>
              <a:rPr lang="en-US" dirty="0" smtClean="0"/>
              <a:t>IPv4</a:t>
            </a:r>
          </a:p>
          <a:p>
            <a:pPr lvl="1"/>
            <a:r>
              <a:rPr lang="en-US" dirty="0" smtClean="0"/>
              <a:t>First</a:t>
            </a:r>
            <a:r>
              <a:rPr lang="en-US" dirty="0"/>
              <a:t>, simplest IPv4 addressing type</a:t>
            </a:r>
          </a:p>
          <a:p>
            <a:pPr lvl="1"/>
            <a:r>
              <a:rPr lang="en-US" dirty="0" smtClean="0"/>
              <a:t>Adheres to network class distinctions</a:t>
            </a:r>
          </a:p>
          <a:p>
            <a:pPr lvl="1"/>
            <a:r>
              <a:rPr lang="en-US" dirty="0" smtClean="0"/>
              <a:t>Recognizes Class A, B, C addresses</a:t>
            </a:r>
          </a:p>
          <a:p>
            <a:pPr eaLnBrk="1" hangingPunct="1"/>
            <a:r>
              <a:rPr lang="en-US" dirty="0"/>
              <a:t>Drawbacks</a:t>
            </a:r>
          </a:p>
          <a:p>
            <a:pPr lvl="1" eaLnBrk="1" hangingPunct="1"/>
            <a:r>
              <a:rPr lang="en-US" dirty="0"/>
              <a:t>Fixed network ID size limits number of network hosts</a:t>
            </a:r>
          </a:p>
          <a:p>
            <a:pPr lvl="1" eaLnBrk="1" hangingPunct="1"/>
            <a:r>
              <a:rPr lang="en-US" dirty="0"/>
              <a:t>Difficult to separate traffic from various parts of a </a:t>
            </a:r>
            <a:r>
              <a:rPr lang="en-US" dirty="0" smtClean="0"/>
              <a:t>network</a:t>
            </a:r>
            <a:endParaRPr lang="en-US" b="1" dirty="0"/>
          </a:p>
        </p:txBody>
      </p:sp>
      <p:sp>
        <p:nvSpPr>
          <p:cNvPr id="819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dirty="0" smtClean="0"/>
              <a:t>Network+ Guide to Networks, 6</a:t>
            </a:r>
            <a:r>
              <a:rPr lang="en-US" baseline="30000" dirty="0" smtClean="0"/>
              <a:t>th</a:t>
            </a:r>
            <a:r>
              <a:rPr lang="en-US" dirty="0" smtClean="0"/>
              <a:t> Edition</a:t>
            </a:r>
            <a:endParaRPr lang="en-US" dirty="0"/>
          </a:p>
        </p:txBody>
      </p:sp>
      <p:sp>
        <p:nvSpPr>
          <p:cNvPr id="819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04920E16-52C7-4EFD-8B18-70D2F4A5516D}" type="slidenum">
              <a:rPr lang="en-US" smtClean="0"/>
              <a:pPr/>
              <a:t>5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Network+ Guide to Networks, 6</a:t>
            </a:r>
            <a:r>
              <a:rPr lang="en-US" baseline="30000" dirty="0" smtClean="0"/>
              <a:t>th</a:t>
            </a:r>
            <a:r>
              <a:rPr lang="en-US" dirty="0" smtClean="0"/>
              <a:t> Edition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67590F-96FF-43E6-925F-D493421F5E06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286000" y="5522158"/>
            <a:ext cx="47115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Figure 9-14 Output of a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netstat –a </a:t>
            </a:r>
            <a:r>
              <a:rPr lang="en-US" sz="1600" dirty="0"/>
              <a:t>command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291862" y="5851301"/>
            <a:ext cx="40007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/>
              <a:t>Courtesy Course Technology/Cengage Learning</a:t>
            </a:r>
            <a:endParaRPr lang="en-US" sz="1400" i="1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8368" y="609600"/>
            <a:ext cx="6181725" cy="47240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77304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Nbtstat</a:t>
            </a:r>
          </a:p>
        </p:txBody>
      </p:sp>
      <p:sp>
        <p:nvSpPr>
          <p:cNvPr id="5325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dirty="0" smtClean="0"/>
              <a:t>NetBIOS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 smtClean="0"/>
              <a:t>Protocol runs in Session and Transport layers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 smtClean="0"/>
              <a:t>Associates NetBIOS names with workstations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 smtClean="0"/>
              <a:t>Not routable</a:t>
            </a:r>
          </a:p>
          <a:p>
            <a:pPr lvl="2" eaLnBrk="1" hangingPunct="1">
              <a:lnSpc>
                <a:spcPct val="90000"/>
              </a:lnSpc>
            </a:pPr>
            <a:r>
              <a:rPr lang="en-US" dirty="0" smtClean="0"/>
              <a:t>Can be made routable by encapsulation</a:t>
            </a:r>
          </a:p>
          <a:p>
            <a:pPr eaLnBrk="1" hangingPunct="1">
              <a:lnSpc>
                <a:spcPct val="90000"/>
              </a:lnSpc>
            </a:pPr>
            <a:r>
              <a:rPr lang="en-US" dirty="0" smtClean="0"/>
              <a:t>Nbtstat utility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 smtClean="0"/>
              <a:t>Provides information about NetBIOS statistics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 smtClean="0"/>
              <a:t>Resolves NetBIOS names to IP addresses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 smtClean="0"/>
              <a:t>Useful only on Windows-based operating systems and NetBIOS</a:t>
            </a:r>
          </a:p>
          <a:p>
            <a:pPr lvl="2" eaLnBrk="1" hangingPunct="1">
              <a:lnSpc>
                <a:spcPct val="90000"/>
              </a:lnSpc>
            </a:pPr>
            <a:r>
              <a:rPr lang="en-US" dirty="0" smtClean="0"/>
              <a:t>Limited use as TCP/IP diagnostic utility</a:t>
            </a:r>
          </a:p>
        </p:txBody>
      </p:sp>
      <p:sp>
        <p:nvSpPr>
          <p:cNvPr id="53250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 smtClean="0"/>
              <a:t>Network+ Guide to Networks, 6</a:t>
            </a:r>
            <a:r>
              <a:rPr lang="en-US" baseline="30000" dirty="0" smtClean="0"/>
              <a:t>th</a:t>
            </a:r>
            <a:r>
              <a:rPr lang="en-US" dirty="0" smtClean="0"/>
              <a:t> Edition</a:t>
            </a:r>
            <a:endParaRPr lang="en-US" dirty="0"/>
          </a:p>
        </p:txBody>
      </p:sp>
      <p:sp>
        <p:nvSpPr>
          <p:cNvPr id="5325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9ABABA2B-1C35-4800-B6F2-349FF1FF99CB}" type="slidenum">
              <a:rPr lang="en-US"/>
              <a:pPr eaLnBrk="1" hangingPunct="1"/>
              <a:t>51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Hostname, Host, and Nslookup</a:t>
            </a:r>
          </a:p>
        </p:txBody>
      </p:sp>
      <p:sp>
        <p:nvSpPr>
          <p:cNvPr id="5427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dirty="0" smtClean="0"/>
              <a:t>Hostname utility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 smtClean="0"/>
              <a:t>Provides client’s host name</a:t>
            </a:r>
          </a:p>
          <a:p>
            <a:pPr lvl="2" eaLnBrk="1" hangingPunct="1">
              <a:lnSpc>
                <a:spcPct val="90000"/>
              </a:lnSpc>
            </a:pPr>
            <a:r>
              <a:rPr lang="en-US" dirty="0" smtClean="0"/>
              <a:t>Administrator may change</a:t>
            </a:r>
          </a:p>
          <a:p>
            <a:pPr eaLnBrk="1" hangingPunct="1">
              <a:lnSpc>
                <a:spcPct val="90000"/>
              </a:lnSpc>
            </a:pPr>
            <a:r>
              <a:rPr lang="en-US" dirty="0" smtClean="0"/>
              <a:t>Host utility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 smtClean="0"/>
              <a:t>Learn IP address from host name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 smtClean="0"/>
              <a:t>No switches: returns host IP address or host name</a:t>
            </a:r>
          </a:p>
          <a:p>
            <a:pPr eaLnBrk="1" hangingPunct="1">
              <a:lnSpc>
                <a:spcPct val="90000"/>
              </a:lnSpc>
            </a:pPr>
            <a:r>
              <a:rPr lang="en-US" dirty="0" smtClean="0"/>
              <a:t>Nslookup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 smtClean="0"/>
              <a:t>Query DNS database from any network computer</a:t>
            </a:r>
          </a:p>
          <a:p>
            <a:pPr lvl="2" eaLnBrk="1" hangingPunct="1">
              <a:lnSpc>
                <a:spcPct val="90000"/>
              </a:lnSpc>
            </a:pPr>
            <a:r>
              <a:rPr lang="en-US" dirty="0" smtClean="0"/>
              <a:t>Find the device host name by specifying its IP address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 smtClean="0"/>
              <a:t>Verify host configured correctly; troubleshoot DNS resolution problems</a:t>
            </a:r>
          </a:p>
        </p:txBody>
      </p:sp>
      <p:sp>
        <p:nvSpPr>
          <p:cNvPr id="54274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 smtClean="0"/>
              <a:t>Network+ Guide to Networks, 6</a:t>
            </a:r>
            <a:r>
              <a:rPr lang="en-US" baseline="30000" dirty="0" smtClean="0"/>
              <a:t>th</a:t>
            </a:r>
            <a:r>
              <a:rPr lang="en-US" dirty="0" smtClean="0"/>
              <a:t> Edition</a:t>
            </a:r>
            <a:endParaRPr lang="en-US" dirty="0"/>
          </a:p>
        </p:txBody>
      </p:sp>
      <p:sp>
        <p:nvSpPr>
          <p:cNvPr id="54275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07959E78-01A4-495A-B72B-7D98671945FF}" type="slidenum">
              <a:rPr lang="en-US"/>
              <a:pPr eaLnBrk="1" hangingPunct="1"/>
              <a:t>52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Network+ Guide to Networks, 6</a:t>
            </a:r>
            <a:r>
              <a:rPr lang="en-US" baseline="30000" dirty="0" smtClean="0"/>
              <a:t>th</a:t>
            </a:r>
            <a:r>
              <a:rPr lang="en-US" dirty="0" smtClean="0"/>
              <a:t> Edition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67590F-96FF-43E6-925F-D493421F5E06}" type="slidenum">
              <a:rPr lang="en-US" smtClean="0"/>
              <a:pPr/>
              <a:t>53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286000" y="4953589"/>
            <a:ext cx="50273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Figure 9-15 Output of a simple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nslookup </a:t>
            </a:r>
            <a:r>
              <a:rPr lang="en-US" sz="1600" dirty="0"/>
              <a:t>command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321170" y="5292143"/>
            <a:ext cx="40007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/>
              <a:t>Courtesy Course Technology/Cengage Learning</a:t>
            </a:r>
            <a:endParaRPr lang="en-US" sz="1400" i="1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5617" y="1066800"/>
            <a:ext cx="6534150" cy="3886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48499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Dig</a:t>
            </a:r>
          </a:p>
        </p:txBody>
      </p:sp>
      <p:sp>
        <p:nvSpPr>
          <p:cNvPr id="5632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Domain information groper</a:t>
            </a:r>
          </a:p>
          <a:p>
            <a:r>
              <a:rPr lang="en-US" dirty="0" smtClean="0"/>
              <a:t>Similar to nslookup</a:t>
            </a:r>
          </a:p>
          <a:p>
            <a:pPr lvl="1"/>
            <a:r>
              <a:rPr lang="en-US" dirty="0" smtClean="0"/>
              <a:t>Query DNS database</a:t>
            </a:r>
          </a:p>
          <a:p>
            <a:pPr lvl="1"/>
            <a:r>
              <a:rPr lang="en-US" dirty="0" smtClean="0"/>
              <a:t>Find specific IP address host name</a:t>
            </a:r>
          </a:p>
          <a:p>
            <a:r>
              <a:rPr lang="en-US" dirty="0" smtClean="0"/>
              <a:t>Useful for diagnosing DNS problems</a:t>
            </a:r>
          </a:p>
          <a:p>
            <a:r>
              <a:rPr lang="en-US" dirty="0" smtClean="0"/>
              <a:t>Dig utility provides more detailed information than nslookup</a:t>
            </a:r>
          </a:p>
          <a:p>
            <a:r>
              <a:rPr lang="en-US" dirty="0" smtClean="0"/>
              <a:t>Flexible: two dozen switches</a:t>
            </a:r>
          </a:p>
          <a:p>
            <a:r>
              <a:rPr lang="en-US" dirty="0" smtClean="0"/>
              <a:t>Included with UNIX, Linux operating systems</a:t>
            </a:r>
          </a:p>
          <a:p>
            <a:r>
              <a:rPr lang="en-US" dirty="0" smtClean="0"/>
              <a:t>Windows system: must obtain third party code</a:t>
            </a:r>
          </a:p>
        </p:txBody>
      </p:sp>
      <p:sp>
        <p:nvSpPr>
          <p:cNvPr id="56322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dirty="0" smtClean="0"/>
              <a:t>Network+ Guide to Networks</a:t>
            </a:r>
            <a:r>
              <a:rPr lang="en-US" dirty="0"/>
              <a:t>, 6</a:t>
            </a:r>
            <a:r>
              <a:rPr lang="en-US" baseline="30000" dirty="0"/>
              <a:t>th</a:t>
            </a:r>
            <a:r>
              <a:rPr lang="en-US" dirty="0" smtClean="0"/>
              <a:t> Edition</a:t>
            </a:r>
            <a:endParaRPr lang="en-US" dirty="0"/>
          </a:p>
        </p:txBody>
      </p:sp>
      <p:sp>
        <p:nvSpPr>
          <p:cNvPr id="56323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4D5FF46E-FAE9-4F16-90D8-69549CDB8A73}" type="slidenum">
              <a:rPr lang="en-US" smtClean="0"/>
              <a:pPr/>
              <a:t>54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Network+ Guide to Networks, 6</a:t>
            </a:r>
            <a:r>
              <a:rPr lang="en-US" baseline="30000" dirty="0" smtClean="0"/>
              <a:t>th</a:t>
            </a:r>
            <a:r>
              <a:rPr lang="en-US" dirty="0" smtClean="0"/>
              <a:t> Edition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67590F-96FF-43E6-925F-D493421F5E06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590800" y="5528846"/>
            <a:ext cx="44101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Figure 9-16 Output of a simple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dig </a:t>
            </a:r>
            <a:r>
              <a:rPr lang="en-US" sz="1600" dirty="0"/>
              <a:t>command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590800" y="5867400"/>
            <a:ext cx="40007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/>
              <a:t>Courtesy Course Technology/Cengage Learning</a:t>
            </a:r>
            <a:endParaRPr lang="en-US" sz="1400" i="1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5941" y="239782"/>
            <a:ext cx="6819900" cy="53066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58305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Traceroute (Tracert)</a:t>
            </a:r>
          </a:p>
        </p:txBody>
      </p:sp>
      <p:sp>
        <p:nvSpPr>
          <p:cNvPr id="5939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Windows-based systems: tracert</a:t>
            </a:r>
          </a:p>
          <a:p>
            <a:pPr eaLnBrk="1" hangingPunct="1"/>
            <a:r>
              <a:rPr lang="en-US" dirty="0" smtClean="0"/>
              <a:t>Linux systems: tracepath</a:t>
            </a:r>
          </a:p>
          <a:p>
            <a:pPr eaLnBrk="1" hangingPunct="1"/>
            <a:r>
              <a:rPr lang="en-US" dirty="0" smtClean="0"/>
              <a:t>ICMP ECHO requests</a:t>
            </a:r>
          </a:p>
          <a:p>
            <a:pPr lvl="1" eaLnBrk="1" hangingPunct="1"/>
            <a:r>
              <a:rPr lang="en-US" dirty="0" smtClean="0"/>
              <a:t>Trace path from one networked node to another</a:t>
            </a:r>
          </a:p>
          <a:p>
            <a:pPr lvl="1" eaLnBrk="1" hangingPunct="1"/>
            <a:r>
              <a:rPr lang="en-US" dirty="0" smtClean="0"/>
              <a:t>Identifying all intermediate hops between two nodes</a:t>
            </a:r>
          </a:p>
          <a:p>
            <a:pPr eaLnBrk="1" hangingPunct="1"/>
            <a:r>
              <a:rPr lang="en-US" dirty="0" smtClean="0"/>
              <a:t>Transmits UDP datagrams to specified destination</a:t>
            </a:r>
          </a:p>
          <a:p>
            <a:pPr lvl="1" eaLnBrk="1" hangingPunct="1"/>
            <a:r>
              <a:rPr lang="en-US" dirty="0" smtClean="0"/>
              <a:t>Using either IP address or host name</a:t>
            </a:r>
          </a:p>
          <a:p>
            <a:pPr lvl="2" eaLnBrk="1" hangingPunct="1"/>
            <a:r>
              <a:rPr lang="en-US" dirty="0" smtClean="0"/>
              <a:t>To identify destination</a:t>
            </a:r>
          </a:p>
          <a:p>
            <a:pPr eaLnBrk="1" hangingPunct="1"/>
            <a:r>
              <a:rPr lang="en-US" dirty="0" smtClean="0"/>
              <a:t>Several switches available</a:t>
            </a:r>
          </a:p>
        </p:txBody>
      </p:sp>
      <p:sp>
        <p:nvSpPr>
          <p:cNvPr id="59394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 smtClean="0"/>
              <a:t>Network+ Guide to Networks, 6</a:t>
            </a:r>
            <a:r>
              <a:rPr lang="en-US" baseline="30000" dirty="0" smtClean="0"/>
              <a:t>th</a:t>
            </a:r>
            <a:r>
              <a:rPr lang="en-US" dirty="0" smtClean="0"/>
              <a:t> Edition</a:t>
            </a:r>
            <a:endParaRPr lang="en-US" dirty="0"/>
          </a:p>
        </p:txBody>
      </p:sp>
      <p:sp>
        <p:nvSpPr>
          <p:cNvPr id="59395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3990CE87-D443-45C6-ACF8-C215100E1DFB}" type="slidenum">
              <a:rPr lang="en-US"/>
              <a:pPr eaLnBrk="1" hangingPunct="1"/>
              <a:t>56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Network+ Guide to Networks, 6</a:t>
            </a:r>
            <a:r>
              <a:rPr lang="en-US" baseline="30000" dirty="0" smtClean="0"/>
              <a:t>th</a:t>
            </a:r>
            <a:r>
              <a:rPr lang="en-US" dirty="0" smtClean="0"/>
              <a:t> Edition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67590F-96FF-43E6-925F-D493421F5E06}" type="slidenum">
              <a:rPr lang="en-US" smtClean="0"/>
              <a:pPr/>
              <a:t>57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555631" y="4953000"/>
            <a:ext cx="46249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Figure 9-17 Output of a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traceroute </a:t>
            </a:r>
            <a:r>
              <a:rPr lang="en-US" sz="1600" dirty="0" smtClean="0"/>
              <a:t>command</a:t>
            </a:r>
            <a:endParaRPr lang="en-US" sz="1600" dirty="0"/>
          </a:p>
        </p:txBody>
      </p:sp>
      <p:sp>
        <p:nvSpPr>
          <p:cNvPr id="6" name="TextBox 5"/>
          <p:cNvSpPr txBox="1"/>
          <p:nvPr/>
        </p:nvSpPr>
        <p:spPr>
          <a:xfrm>
            <a:off x="2620108" y="5291554"/>
            <a:ext cx="40007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/>
              <a:t>Courtesy Course Technology/Cengage Learning</a:t>
            </a:r>
            <a:endParaRPr lang="en-US" sz="1400" i="1"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066800"/>
            <a:ext cx="8092952" cy="37970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2673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Mtr (my traceroute)</a:t>
            </a:r>
          </a:p>
        </p:txBody>
      </p:sp>
      <p:sp>
        <p:nvSpPr>
          <p:cNvPr id="6144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dirty="0" smtClean="0"/>
              <a:t>Comes with UNIX, Linux operating systems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 smtClean="0"/>
              <a:t>Route discovery, analysis utility</a:t>
            </a:r>
          </a:p>
          <a:p>
            <a:pPr eaLnBrk="1" hangingPunct="1">
              <a:lnSpc>
                <a:spcPct val="90000"/>
              </a:lnSpc>
            </a:pPr>
            <a:r>
              <a:rPr lang="en-US" dirty="0" smtClean="0"/>
              <a:t>Combines ping, traceroute functions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 smtClean="0"/>
              <a:t>Output: easy-to-read chart</a:t>
            </a:r>
          </a:p>
          <a:p>
            <a:pPr eaLnBrk="1" hangingPunct="1">
              <a:lnSpc>
                <a:spcPct val="90000"/>
              </a:lnSpc>
            </a:pPr>
            <a:r>
              <a:rPr lang="en-US" dirty="0" smtClean="0"/>
              <a:t>Simplest form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 smtClean="0">
                <a:latin typeface="Courier New" pitchFamily="49" charset="0"/>
              </a:rPr>
              <a:t>mtr ip_address</a:t>
            </a:r>
            <a:r>
              <a:rPr lang="en-US" dirty="0" smtClean="0"/>
              <a:t> or </a:t>
            </a:r>
            <a:r>
              <a:rPr lang="en-US" dirty="0" smtClean="0">
                <a:latin typeface="Courier New" pitchFamily="49" charset="0"/>
              </a:rPr>
              <a:t>mtr host_name</a:t>
            </a:r>
          </a:p>
          <a:p>
            <a:pPr lvl="2" eaLnBrk="1" hangingPunct="1">
              <a:lnSpc>
                <a:spcPct val="90000"/>
              </a:lnSpc>
            </a:pPr>
            <a:r>
              <a:rPr lang="en-US" dirty="0" smtClean="0"/>
              <a:t>Run continuously</a:t>
            </a:r>
          </a:p>
          <a:p>
            <a:pPr lvl="2" eaLnBrk="1" hangingPunct="1">
              <a:lnSpc>
                <a:spcPct val="90000"/>
              </a:lnSpc>
            </a:pPr>
            <a:r>
              <a:rPr lang="en-US" dirty="0" smtClean="0"/>
              <a:t>Stop with Ctrl+C or add limiting option to command</a:t>
            </a:r>
          </a:p>
          <a:p>
            <a:pPr eaLnBrk="1" hangingPunct="1">
              <a:lnSpc>
                <a:spcPct val="90000"/>
              </a:lnSpc>
            </a:pPr>
            <a:r>
              <a:rPr lang="en-US" dirty="0" smtClean="0"/>
              <a:t>Number of switches refine functioning, output</a:t>
            </a:r>
          </a:p>
          <a:p>
            <a:pPr eaLnBrk="1" hangingPunct="1">
              <a:lnSpc>
                <a:spcPct val="90000"/>
              </a:lnSpc>
            </a:pPr>
            <a:r>
              <a:rPr lang="en-US" dirty="0" smtClean="0"/>
              <a:t>Results misleading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 smtClean="0"/>
              <a:t>If devices prevented from responding to ICMP traffic</a:t>
            </a:r>
          </a:p>
        </p:txBody>
      </p:sp>
      <p:sp>
        <p:nvSpPr>
          <p:cNvPr id="61442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 smtClean="0"/>
              <a:t>Network+ Guide to Networks, 6</a:t>
            </a:r>
            <a:r>
              <a:rPr lang="en-US" baseline="30000" dirty="0" smtClean="0"/>
              <a:t>th</a:t>
            </a:r>
            <a:r>
              <a:rPr lang="en-US" dirty="0" smtClean="0"/>
              <a:t> Edition</a:t>
            </a:r>
            <a:endParaRPr lang="en-US" dirty="0"/>
          </a:p>
        </p:txBody>
      </p:sp>
      <p:sp>
        <p:nvSpPr>
          <p:cNvPr id="6144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6819F2E6-7F92-4647-913E-31009DEF9018}" type="slidenum">
              <a:rPr lang="en-US"/>
              <a:pPr eaLnBrk="1" hangingPunct="1"/>
              <a:t>58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Mtr (my traceroute)</a:t>
            </a:r>
          </a:p>
        </p:txBody>
      </p:sp>
      <p:sp>
        <p:nvSpPr>
          <p:cNvPr id="6246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Windows operating systems</a:t>
            </a:r>
          </a:p>
          <a:p>
            <a:pPr lvl="1" eaLnBrk="1" hangingPunct="1"/>
            <a:r>
              <a:rPr lang="en-US" dirty="0" smtClean="0">
                <a:latin typeface="Courier New" pitchFamily="49" charset="0"/>
              </a:rPr>
              <a:t>Pathping</a:t>
            </a:r>
            <a:r>
              <a:rPr lang="en-US" dirty="0" smtClean="0"/>
              <a:t> program as command-line utility</a:t>
            </a:r>
          </a:p>
          <a:p>
            <a:pPr lvl="1" eaLnBrk="1" hangingPunct="1"/>
            <a:r>
              <a:rPr lang="en-US" dirty="0" smtClean="0"/>
              <a:t>Similar switches to </a:t>
            </a:r>
            <a:r>
              <a:rPr lang="en-US" dirty="0" smtClean="0">
                <a:latin typeface="Courier New" pitchFamily="49" charset="0"/>
              </a:rPr>
              <a:t>mtr</a:t>
            </a:r>
          </a:p>
          <a:p>
            <a:pPr lvl="1" eaLnBrk="1" hangingPunct="1"/>
            <a:r>
              <a:rPr lang="en-US" dirty="0" smtClean="0">
                <a:latin typeface="Courier New" pitchFamily="49" charset="0"/>
              </a:rPr>
              <a:t>Pathping</a:t>
            </a:r>
            <a:r>
              <a:rPr lang="en-US" dirty="0" smtClean="0"/>
              <a:t> output differs slightly</a:t>
            </a:r>
          </a:p>
          <a:p>
            <a:pPr lvl="2" eaLnBrk="1" hangingPunct="1"/>
            <a:r>
              <a:rPr lang="en-US" dirty="0" smtClean="0"/>
              <a:t>Displays path first</a:t>
            </a:r>
          </a:p>
          <a:p>
            <a:pPr lvl="2" eaLnBrk="1" hangingPunct="1"/>
            <a:r>
              <a:rPr lang="en-US" dirty="0" smtClean="0"/>
              <a:t>Then issues hundreds of ICMP ECHO requests before revealing reply, packet loss statistics</a:t>
            </a:r>
          </a:p>
        </p:txBody>
      </p:sp>
      <p:sp>
        <p:nvSpPr>
          <p:cNvPr id="62466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 smtClean="0"/>
              <a:t>Network+ Guide to Networks, 6</a:t>
            </a:r>
            <a:r>
              <a:rPr lang="en-US" baseline="30000" dirty="0" smtClean="0"/>
              <a:t>th</a:t>
            </a:r>
            <a:r>
              <a:rPr lang="en-US" dirty="0" smtClean="0"/>
              <a:t> Edition</a:t>
            </a:r>
            <a:endParaRPr lang="en-US" dirty="0"/>
          </a:p>
        </p:txBody>
      </p:sp>
      <p:sp>
        <p:nvSpPr>
          <p:cNvPr id="6246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8A526540-89C4-46E3-AF8E-166CB06116EC}" type="slidenum">
              <a:rPr lang="en-US"/>
              <a:pPr eaLnBrk="1" hangingPunct="1"/>
              <a:t>59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Subnetting (cont’d.)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Network+ Guide to Networks, 6</a:t>
            </a:r>
            <a:r>
              <a:rPr lang="en-US" baseline="30000" dirty="0" smtClean="0"/>
              <a:t>th</a:t>
            </a:r>
            <a:r>
              <a:rPr lang="en-US" dirty="0" smtClean="0"/>
              <a:t> Edition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0A122DD-8648-4F1C-AB2F-1F352CDC9080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" y="1600200"/>
            <a:ext cx="7648575" cy="3773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436237" y="5516610"/>
            <a:ext cx="63305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Figure 9-1 Network and host information in classful IPv4 addressing</a:t>
            </a:r>
            <a:endParaRPr lang="en-US" sz="1600" dirty="0"/>
          </a:p>
        </p:txBody>
      </p:sp>
      <p:sp>
        <p:nvSpPr>
          <p:cNvPr id="8" name="TextBox 7"/>
          <p:cNvSpPr txBox="1"/>
          <p:nvPr/>
        </p:nvSpPr>
        <p:spPr>
          <a:xfrm>
            <a:off x="1459683" y="5829558"/>
            <a:ext cx="40007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/>
              <a:t>Courtesy Course Technology/Cengage Learning</a:t>
            </a:r>
            <a:endParaRPr lang="en-US" sz="1400" i="1" dirty="0"/>
          </a:p>
        </p:txBody>
      </p:sp>
    </p:spTree>
    <p:extLst>
      <p:ext uri="{BB962C8B-B14F-4D97-AF65-F5344CB8AC3E}">
        <p14:creationId xmlns:p14="http://schemas.microsoft.com/office/powerpoint/2010/main" val="2663932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Network+ Guide to Networks, 6</a:t>
            </a:r>
            <a:r>
              <a:rPr lang="en-US" baseline="30000" dirty="0" smtClean="0"/>
              <a:t>th</a:t>
            </a:r>
            <a:r>
              <a:rPr lang="en-US" dirty="0" smtClean="0"/>
              <a:t> Edition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67590F-96FF-43E6-925F-D493421F5E06}" type="slidenum">
              <a:rPr lang="en-US" smtClean="0"/>
              <a:pPr/>
              <a:t>60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705917" y="5101026"/>
            <a:ext cx="39324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Figure 9-18 Output of the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mtr </a:t>
            </a:r>
            <a:r>
              <a:rPr lang="en-US" sz="1600" dirty="0" smtClean="0"/>
              <a:t>command</a:t>
            </a:r>
            <a:endParaRPr lang="en-US" sz="1600" dirty="0"/>
          </a:p>
        </p:txBody>
      </p:sp>
      <p:sp>
        <p:nvSpPr>
          <p:cNvPr id="6" name="TextBox 5"/>
          <p:cNvSpPr txBox="1"/>
          <p:nvPr/>
        </p:nvSpPr>
        <p:spPr>
          <a:xfrm>
            <a:off x="2705917" y="5363984"/>
            <a:ext cx="40007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/>
              <a:t>Courtesy Course Technology/Cengage Learning</a:t>
            </a:r>
            <a:endParaRPr lang="en-US" sz="1400" i="1" dirty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474" y="902396"/>
            <a:ext cx="7924800" cy="40506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59864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Route</a:t>
            </a:r>
          </a:p>
        </p:txBody>
      </p:sp>
      <p:sp>
        <p:nvSpPr>
          <p:cNvPr id="6451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Route utility</a:t>
            </a:r>
          </a:p>
          <a:p>
            <a:pPr lvl="1" eaLnBrk="1" hangingPunct="1"/>
            <a:r>
              <a:rPr lang="en-US" dirty="0" smtClean="0"/>
              <a:t>Shows host’s routing table</a:t>
            </a:r>
          </a:p>
          <a:p>
            <a:pPr eaLnBrk="1" hangingPunct="1"/>
            <a:r>
              <a:rPr lang="en-US" dirty="0" smtClean="0"/>
              <a:t>UNIX or Linux system</a:t>
            </a:r>
          </a:p>
          <a:p>
            <a:pPr lvl="1" eaLnBrk="1" hangingPunct="1"/>
            <a:r>
              <a:rPr lang="en-US" dirty="0" smtClean="0"/>
              <a:t>Type </a:t>
            </a:r>
            <a:r>
              <a:rPr lang="en-US" dirty="0" smtClean="0">
                <a:latin typeface="Courier New" pitchFamily="49" charset="0"/>
              </a:rPr>
              <a:t>route</a:t>
            </a:r>
            <a:r>
              <a:rPr lang="en-US" dirty="0" smtClean="0"/>
              <a:t> and press Enter</a:t>
            </a:r>
          </a:p>
          <a:p>
            <a:pPr eaLnBrk="1" hangingPunct="1"/>
            <a:r>
              <a:rPr lang="en-US" dirty="0" smtClean="0"/>
              <a:t>Windows-based system</a:t>
            </a:r>
          </a:p>
          <a:p>
            <a:pPr lvl="1" eaLnBrk="1" hangingPunct="1"/>
            <a:r>
              <a:rPr lang="en-US" dirty="0" smtClean="0"/>
              <a:t>Type </a:t>
            </a:r>
            <a:r>
              <a:rPr lang="en-US" dirty="0" smtClean="0">
                <a:latin typeface="Courier New" pitchFamily="49" charset="0"/>
              </a:rPr>
              <a:t>route print</a:t>
            </a:r>
            <a:r>
              <a:rPr lang="en-US" dirty="0" smtClean="0"/>
              <a:t> and press Enter</a:t>
            </a:r>
          </a:p>
          <a:p>
            <a:pPr eaLnBrk="1" hangingPunct="1"/>
            <a:r>
              <a:rPr lang="en-US" dirty="0" smtClean="0"/>
              <a:t>Cisco-brand router</a:t>
            </a:r>
          </a:p>
          <a:p>
            <a:pPr lvl="1" eaLnBrk="1" hangingPunct="1"/>
            <a:r>
              <a:rPr lang="en-US" dirty="0" smtClean="0"/>
              <a:t>Type </a:t>
            </a:r>
            <a:r>
              <a:rPr lang="en-US" dirty="0" smtClean="0">
                <a:latin typeface="Courier New" pitchFamily="49" charset="0"/>
              </a:rPr>
              <a:t>show ip route</a:t>
            </a:r>
            <a:r>
              <a:rPr lang="en-US" dirty="0" smtClean="0"/>
              <a:t> and press Enter</a:t>
            </a:r>
          </a:p>
        </p:txBody>
      </p:sp>
      <p:sp>
        <p:nvSpPr>
          <p:cNvPr id="64514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 smtClean="0"/>
              <a:t>Network+ Guide to Networks, 6</a:t>
            </a:r>
            <a:r>
              <a:rPr lang="en-US" baseline="30000" dirty="0" smtClean="0"/>
              <a:t>th</a:t>
            </a:r>
            <a:r>
              <a:rPr lang="en-US" dirty="0" smtClean="0"/>
              <a:t> Edition</a:t>
            </a:r>
            <a:endParaRPr lang="en-US" dirty="0"/>
          </a:p>
        </p:txBody>
      </p:sp>
      <p:sp>
        <p:nvSpPr>
          <p:cNvPr id="64515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0F9B0BF3-7C8C-409B-B31B-6968EC0EA3BB}" type="slidenum">
              <a:rPr lang="en-US"/>
              <a:pPr eaLnBrk="1" hangingPunct="1"/>
              <a:t>61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Network+ Guide to Networks, 6</a:t>
            </a:r>
            <a:r>
              <a:rPr lang="en-US" baseline="30000" dirty="0" smtClean="0"/>
              <a:t>th</a:t>
            </a:r>
            <a:r>
              <a:rPr lang="en-US" dirty="0" smtClean="0"/>
              <a:t> Edition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67590F-96FF-43E6-925F-D493421F5E06}" type="slidenum">
              <a:rPr lang="en-US" smtClean="0"/>
              <a:pPr/>
              <a:t>62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034932" y="3483845"/>
            <a:ext cx="31710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Figure 9-19 Sample routing table</a:t>
            </a:r>
            <a:endParaRPr lang="en-US" sz="1600" dirty="0"/>
          </a:p>
        </p:txBody>
      </p:sp>
      <p:sp>
        <p:nvSpPr>
          <p:cNvPr id="6" name="TextBox 5"/>
          <p:cNvSpPr txBox="1"/>
          <p:nvPr/>
        </p:nvSpPr>
        <p:spPr>
          <a:xfrm>
            <a:off x="3034932" y="3822399"/>
            <a:ext cx="40007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/>
              <a:t>Courtesy Course Technology/Cengage Learning</a:t>
            </a:r>
            <a:endParaRPr lang="en-US" sz="1400" i="1" dirty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133600"/>
            <a:ext cx="8153400" cy="13502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46286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Network+ Guide to Networks, 6</a:t>
            </a:r>
            <a:r>
              <a:rPr lang="en-US" baseline="30000" dirty="0" smtClean="0"/>
              <a:t>th</a:t>
            </a:r>
            <a:r>
              <a:rPr lang="en-US" dirty="0" smtClean="0"/>
              <a:t> Edition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67590F-96FF-43E6-925F-D493421F5E06}" type="slidenum">
              <a:rPr lang="en-US" smtClean="0"/>
              <a:pPr/>
              <a:t>63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379464" y="4724400"/>
            <a:ext cx="44819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Table 9-7 Fields in routing table on a UNIX host</a:t>
            </a:r>
            <a:endParaRPr lang="en-US" sz="1600" dirty="0"/>
          </a:p>
        </p:txBody>
      </p:sp>
      <p:sp>
        <p:nvSpPr>
          <p:cNvPr id="6" name="TextBox 5"/>
          <p:cNvSpPr txBox="1"/>
          <p:nvPr/>
        </p:nvSpPr>
        <p:spPr>
          <a:xfrm>
            <a:off x="2379464" y="5033646"/>
            <a:ext cx="40007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/>
              <a:t>Courtesy Course Technology/Cengage Learning</a:t>
            </a:r>
            <a:endParaRPr lang="en-US" sz="1400" i="1" dirty="0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187" y="1143000"/>
            <a:ext cx="8210550" cy="3397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84534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Route (cont’d.)</a:t>
            </a:r>
          </a:p>
        </p:txBody>
      </p:sp>
      <p:sp>
        <p:nvSpPr>
          <p:cNvPr id="6758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Route command</a:t>
            </a:r>
          </a:p>
          <a:p>
            <a:pPr lvl="1" eaLnBrk="1" hangingPunct="1"/>
            <a:r>
              <a:rPr lang="en-US" dirty="0" smtClean="0"/>
              <a:t>Add, delete, modify routes</a:t>
            </a:r>
          </a:p>
          <a:p>
            <a:pPr eaLnBrk="1" hangingPunct="1"/>
            <a:r>
              <a:rPr lang="en-US" dirty="0" smtClean="0"/>
              <a:t>Route command help</a:t>
            </a:r>
          </a:p>
          <a:p>
            <a:pPr lvl="1" eaLnBrk="1" hangingPunct="1"/>
            <a:r>
              <a:rPr lang="en-US" dirty="0" smtClean="0"/>
              <a:t>UNIX or Linux system</a:t>
            </a:r>
          </a:p>
          <a:p>
            <a:pPr lvl="2" eaLnBrk="1" hangingPunct="1"/>
            <a:r>
              <a:rPr lang="en-US" dirty="0" smtClean="0"/>
              <a:t>Type </a:t>
            </a:r>
            <a:r>
              <a:rPr lang="en-US" dirty="0" smtClean="0">
                <a:latin typeface="Courier New" pitchFamily="49" charset="0"/>
              </a:rPr>
              <a:t>man route</a:t>
            </a:r>
            <a:endParaRPr lang="en-US" dirty="0"/>
          </a:p>
          <a:p>
            <a:pPr lvl="1" eaLnBrk="1" hangingPunct="1"/>
            <a:r>
              <a:rPr lang="en-US" dirty="0" smtClean="0"/>
              <a:t>Windows system</a:t>
            </a:r>
          </a:p>
          <a:p>
            <a:pPr lvl="2" eaLnBrk="1" hangingPunct="1"/>
            <a:r>
              <a:rPr lang="en-US" dirty="0" smtClean="0"/>
              <a:t>Type </a:t>
            </a:r>
            <a:r>
              <a:rPr lang="en-US" dirty="0" smtClean="0">
                <a:latin typeface="Courier New" pitchFamily="49" charset="0"/>
              </a:rPr>
              <a:t>route ?</a:t>
            </a:r>
            <a:endParaRPr lang="en-US" dirty="0"/>
          </a:p>
        </p:txBody>
      </p:sp>
      <p:sp>
        <p:nvSpPr>
          <p:cNvPr id="67586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 smtClean="0"/>
              <a:t>Network+ Guide to Networks, 6</a:t>
            </a:r>
            <a:r>
              <a:rPr lang="en-US" baseline="30000" dirty="0" smtClean="0"/>
              <a:t>th</a:t>
            </a:r>
            <a:r>
              <a:rPr lang="en-US" dirty="0" smtClean="0"/>
              <a:t> Edition</a:t>
            </a:r>
            <a:endParaRPr lang="en-US" dirty="0"/>
          </a:p>
        </p:txBody>
      </p:sp>
      <p:sp>
        <p:nvSpPr>
          <p:cNvPr id="6758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064721CD-69BF-4E1D-B6D2-AE35673207AF}" type="slidenum">
              <a:rPr lang="en-US"/>
              <a:pPr eaLnBrk="1" hangingPunct="1"/>
              <a:t>64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Summary</a:t>
            </a:r>
          </a:p>
        </p:txBody>
      </p:sp>
      <p:sp>
        <p:nvSpPr>
          <p:cNvPr id="6861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Subnetting separates network into multiple segments or subnets</a:t>
            </a:r>
          </a:p>
          <a:p>
            <a:pPr eaLnBrk="1" hangingPunct="1"/>
            <a:r>
              <a:rPr lang="en-US" dirty="0" smtClean="0"/>
              <a:t>Creating subnets involves changing IP address bits to represent network information</a:t>
            </a:r>
          </a:p>
          <a:p>
            <a:pPr eaLnBrk="1" hangingPunct="1"/>
            <a:r>
              <a:rPr lang="en-US" dirty="0" smtClean="0"/>
              <a:t>CIDR is a newer variation on traditional subnetting</a:t>
            </a:r>
          </a:p>
          <a:p>
            <a:pPr eaLnBrk="1" hangingPunct="1"/>
            <a:r>
              <a:rPr lang="en-US" dirty="0" smtClean="0"/>
              <a:t>Last four blocks represent interface in IPv6</a:t>
            </a:r>
          </a:p>
          <a:p>
            <a:pPr eaLnBrk="1" hangingPunct="1"/>
            <a:r>
              <a:rPr lang="en-US" dirty="0" smtClean="0"/>
              <a:t>Gateways facilitate communication between subnets</a:t>
            </a:r>
          </a:p>
          <a:p>
            <a:pPr eaLnBrk="1" hangingPunct="1"/>
            <a:r>
              <a:rPr lang="en-US" dirty="0" smtClean="0"/>
              <a:t>Different types of address translation protocols exist</a:t>
            </a:r>
          </a:p>
          <a:p>
            <a:pPr eaLnBrk="1" hangingPunct="1"/>
            <a:r>
              <a:rPr lang="en-US" dirty="0" smtClean="0"/>
              <a:t>Several </a:t>
            </a:r>
            <a:r>
              <a:rPr lang="en-US" dirty="0"/>
              <a:t>utilities exist for TCP/IP </a:t>
            </a:r>
            <a:r>
              <a:rPr lang="en-US" dirty="0" smtClean="0"/>
              <a:t>network discovery, troubleshooting</a:t>
            </a:r>
            <a:endParaRPr lang="en-US" dirty="0"/>
          </a:p>
          <a:p>
            <a:pPr eaLnBrk="1" hangingPunct="1"/>
            <a:endParaRPr lang="en-US" dirty="0" smtClean="0"/>
          </a:p>
        </p:txBody>
      </p:sp>
      <p:sp>
        <p:nvSpPr>
          <p:cNvPr id="68610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 smtClean="0"/>
              <a:t>Network+ Guide to Networks, 6</a:t>
            </a:r>
            <a:r>
              <a:rPr lang="en-US" baseline="30000" dirty="0" smtClean="0"/>
              <a:t>th</a:t>
            </a:r>
            <a:r>
              <a:rPr lang="en-US" dirty="0" smtClean="0"/>
              <a:t> Edition</a:t>
            </a:r>
            <a:endParaRPr lang="en-US" dirty="0"/>
          </a:p>
        </p:txBody>
      </p:sp>
      <p:sp>
        <p:nvSpPr>
          <p:cNvPr id="6861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A023B393-0185-4F3A-8CF5-D5A655AC3F38}" type="slidenum">
              <a:rPr lang="en-US"/>
              <a:pPr eaLnBrk="1" hangingPunct="1"/>
              <a:t>65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Subnetting (cont’d.)</a:t>
            </a:r>
          </a:p>
        </p:txBody>
      </p:sp>
      <p:sp>
        <p:nvSpPr>
          <p:cNvPr id="11266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 smtClean="0"/>
              <a:t>Network+ Guide to Networks, 6</a:t>
            </a:r>
            <a:r>
              <a:rPr lang="en-US" baseline="30000" dirty="0" smtClean="0"/>
              <a:t>th</a:t>
            </a:r>
            <a:r>
              <a:rPr lang="en-US" dirty="0" smtClean="0"/>
              <a:t> Edition</a:t>
            </a:r>
            <a:endParaRPr lang="en-US" dirty="0"/>
          </a:p>
        </p:txBody>
      </p:sp>
      <p:sp>
        <p:nvSpPr>
          <p:cNvPr id="1126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9959DE53-B12B-402A-9C9E-157DE93F7BFC}" type="slidenum">
              <a:rPr lang="en-US"/>
              <a:pPr eaLnBrk="1" hangingPunct="1"/>
              <a:t>7</a:t>
            </a:fld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4954" y="1898625"/>
            <a:ext cx="4138613" cy="2706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981200" y="4959405"/>
            <a:ext cx="57032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Figure 9-2 Sample IPv4 addresses with classful addressing</a:t>
            </a:r>
            <a:endParaRPr lang="en-US" sz="1600" dirty="0"/>
          </a:p>
        </p:txBody>
      </p:sp>
      <p:sp>
        <p:nvSpPr>
          <p:cNvPr id="8" name="TextBox 7"/>
          <p:cNvSpPr txBox="1"/>
          <p:nvPr/>
        </p:nvSpPr>
        <p:spPr>
          <a:xfrm>
            <a:off x="1987062" y="5297959"/>
            <a:ext cx="50585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 smtClean="0"/>
              <a:t>Courtesy Course Technology/Cengage Learning</a:t>
            </a:r>
            <a:endParaRPr lang="en-US" sz="1400" i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Subnetting (cont’d.)</a:t>
            </a:r>
          </a:p>
        </p:txBody>
      </p:sp>
      <p:sp>
        <p:nvSpPr>
          <p:cNvPr id="1229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/>
              <a:t>IPv4 </a:t>
            </a:r>
            <a:r>
              <a:rPr lang="en-US" dirty="0" smtClean="0"/>
              <a:t>subnet masks</a:t>
            </a:r>
          </a:p>
          <a:p>
            <a:pPr lvl="1" eaLnBrk="1" hangingPunct="1"/>
            <a:r>
              <a:rPr lang="en-US" dirty="0" smtClean="0"/>
              <a:t>Identifies how network subdivided</a:t>
            </a:r>
          </a:p>
          <a:p>
            <a:pPr lvl="1" eaLnBrk="1" hangingPunct="1"/>
            <a:r>
              <a:rPr lang="en-US" dirty="0" smtClean="0"/>
              <a:t>Indicates where network information located</a:t>
            </a:r>
          </a:p>
          <a:p>
            <a:pPr lvl="1" eaLnBrk="1" hangingPunct="1"/>
            <a:r>
              <a:rPr lang="en-US" dirty="0" smtClean="0"/>
              <a:t>Subnet mask bits</a:t>
            </a:r>
          </a:p>
          <a:p>
            <a:pPr lvl="2" eaLnBrk="1" hangingPunct="1"/>
            <a:r>
              <a:rPr lang="en-US" dirty="0" smtClean="0"/>
              <a:t>1: corresponding IPv4 address bits contain network information</a:t>
            </a:r>
          </a:p>
          <a:p>
            <a:pPr lvl="2" eaLnBrk="1" hangingPunct="1"/>
            <a:r>
              <a:rPr lang="en-US" dirty="0" smtClean="0"/>
              <a:t>0: corresponding IPv4 address bits contain host information</a:t>
            </a:r>
          </a:p>
          <a:p>
            <a:pPr eaLnBrk="1" hangingPunct="1"/>
            <a:r>
              <a:rPr lang="en-US" dirty="0"/>
              <a:t>Network class</a:t>
            </a:r>
          </a:p>
          <a:p>
            <a:pPr lvl="1" eaLnBrk="1" hangingPunct="1"/>
            <a:r>
              <a:rPr lang="en-US" dirty="0"/>
              <a:t>Associated with default subnet </a:t>
            </a:r>
            <a:r>
              <a:rPr lang="en-US" dirty="0" smtClean="0"/>
              <a:t>mask</a:t>
            </a:r>
            <a:endParaRPr lang="en-US" b="1" dirty="0"/>
          </a:p>
        </p:txBody>
      </p:sp>
      <p:sp>
        <p:nvSpPr>
          <p:cNvPr id="12290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 smtClean="0"/>
              <a:t>Network+ Guide to Networks, 6</a:t>
            </a:r>
            <a:r>
              <a:rPr lang="en-US" baseline="30000" dirty="0" smtClean="0"/>
              <a:t>th</a:t>
            </a:r>
            <a:r>
              <a:rPr lang="en-US" dirty="0" smtClean="0"/>
              <a:t> Edition</a:t>
            </a:r>
            <a:endParaRPr lang="en-US" dirty="0"/>
          </a:p>
        </p:txBody>
      </p:sp>
      <p:sp>
        <p:nvSpPr>
          <p:cNvPr id="1229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4690B0A0-1E2A-45A3-AA67-87BC13C44ACD}" type="slidenum">
              <a:rPr lang="en-US"/>
              <a:pPr eaLnBrk="1" hangingPunct="1"/>
              <a:t>8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Subnetting (cont’d.)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Network+ Guide to Networks, 6</a:t>
            </a:r>
            <a:r>
              <a:rPr lang="en-US" baseline="30000" dirty="0" smtClean="0"/>
              <a:t>th</a:t>
            </a:r>
            <a:r>
              <a:rPr lang="en-US" dirty="0" smtClean="0"/>
              <a:t> Edition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67590F-96FF-43E6-925F-D493421F5E06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263" y="2690813"/>
            <a:ext cx="7991475" cy="1476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808697" y="4434511"/>
            <a:ext cx="35266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Table 9-1 Default IPv4 subnet masks</a:t>
            </a:r>
            <a:endParaRPr lang="en-US" sz="1600" dirty="0"/>
          </a:p>
        </p:txBody>
      </p:sp>
      <p:sp>
        <p:nvSpPr>
          <p:cNvPr id="6" name="TextBox 5"/>
          <p:cNvSpPr txBox="1"/>
          <p:nvPr/>
        </p:nvSpPr>
        <p:spPr>
          <a:xfrm>
            <a:off x="2748775" y="4773065"/>
            <a:ext cx="40007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/>
              <a:t>Courtesy Course Technology/Cengage Learning</a:t>
            </a:r>
            <a:endParaRPr lang="en-US" sz="1400" i="1" dirty="0"/>
          </a:p>
        </p:txBody>
      </p:sp>
    </p:spTree>
    <p:extLst>
      <p:ext uri="{BB962C8B-B14F-4D97-AF65-F5344CB8AC3E}">
        <p14:creationId xmlns:p14="http://schemas.microsoft.com/office/powerpoint/2010/main" val="1590115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3_Default Design">
  <a:themeElements>
    <a:clrScheme name="3_Default Design 8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FFFFFF"/>
      </a:accent1>
      <a:accent2>
        <a:srgbClr val="3333CC"/>
      </a:accent2>
      <a:accent3>
        <a:srgbClr val="FFFFFF"/>
      </a:accent3>
      <a:accent4>
        <a:srgbClr val="000000"/>
      </a:accent4>
      <a:accent5>
        <a:srgbClr val="FFFFFF"/>
      </a:accent5>
      <a:accent6>
        <a:srgbClr val="2D2DB9"/>
      </a:accent6>
      <a:hlink>
        <a:srgbClr val="FFFFFF"/>
      </a:hlink>
      <a:folHlink>
        <a:srgbClr val="B2B2B2"/>
      </a:folHlink>
    </a:clrScheme>
    <a:fontScheme name="3_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3_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Default Design 8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FFFF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FFFFFF"/>
        </a:accent5>
        <a:accent6>
          <a:srgbClr val="2D2DB9"/>
        </a:accent6>
        <a:hlink>
          <a:srgbClr val="FFFF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3429</TotalTime>
  <Words>2849</Words>
  <Application>Microsoft Macintosh PowerPoint</Application>
  <PresentationFormat>画面に合わせる (4:3)</PresentationFormat>
  <Paragraphs>605</Paragraphs>
  <Slides>65</Slides>
  <Notes>65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2</vt:i4>
      </vt:variant>
      <vt:variant>
        <vt:lpstr>スライド タイトル</vt:lpstr>
      </vt:variant>
      <vt:variant>
        <vt:i4>65</vt:i4>
      </vt:variant>
    </vt:vector>
  </HeadingPairs>
  <TitlesOfParts>
    <vt:vector size="71" baseType="lpstr">
      <vt:lpstr>Calibri</vt:lpstr>
      <vt:lpstr>Courier New</vt:lpstr>
      <vt:lpstr>Arial</vt:lpstr>
      <vt:lpstr>Times New Roman</vt:lpstr>
      <vt:lpstr>3_Default Design</vt:lpstr>
      <vt:lpstr>1_Default Design</vt:lpstr>
      <vt:lpstr>Network+ Guide to Networks 6th Edition</vt:lpstr>
      <vt:lpstr>Objectives</vt:lpstr>
      <vt:lpstr>Designing TCP/IP-Based Networks</vt:lpstr>
      <vt:lpstr>Subnetting</vt:lpstr>
      <vt:lpstr>Subnetting (cont’d.)</vt:lpstr>
      <vt:lpstr>Subnetting (cont’d.)</vt:lpstr>
      <vt:lpstr>Subnetting (cont’d.)</vt:lpstr>
      <vt:lpstr>Subnetting (cont’d.)</vt:lpstr>
      <vt:lpstr>Subnetting (cont’d.)</vt:lpstr>
      <vt:lpstr>Subnetting (cont’d.)</vt:lpstr>
      <vt:lpstr>PowerPoint プレゼンテーション</vt:lpstr>
      <vt:lpstr>Subnetting (cont’d.)</vt:lpstr>
      <vt:lpstr>PowerPoint プレゼンテーション</vt:lpstr>
      <vt:lpstr>Subnetting (cont’d.)</vt:lpstr>
      <vt:lpstr>PowerPoint プレゼンテーション</vt:lpstr>
      <vt:lpstr>PowerPoint プレゼンテーション</vt:lpstr>
      <vt:lpstr>Subnetting (cont’d.)</vt:lpstr>
      <vt:lpstr>PowerPoint プレゼンテーション</vt:lpstr>
      <vt:lpstr>Subnetting (cont’d.)</vt:lpstr>
      <vt:lpstr>PowerPoint プレゼンテーション</vt:lpstr>
      <vt:lpstr>CIDR (Classless Interdomain Routing)</vt:lpstr>
      <vt:lpstr>PowerPoint プレゼンテーション</vt:lpstr>
      <vt:lpstr>CIDR (cont’d.)</vt:lpstr>
      <vt:lpstr>CIDR (cont’d.)</vt:lpstr>
      <vt:lpstr>Subnetting in IPv6</vt:lpstr>
      <vt:lpstr>PowerPoint プレゼンテーション</vt:lpstr>
      <vt:lpstr>Internet Gateways</vt:lpstr>
      <vt:lpstr>Internet Gateways (cont’d.)</vt:lpstr>
      <vt:lpstr>PowerPoint プレゼンテーション</vt:lpstr>
      <vt:lpstr>Address Translation</vt:lpstr>
      <vt:lpstr>Address Translation (cont’d.)</vt:lpstr>
      <vt:lpstr>PowerPoint プレゼンテーション</vt:lpstr>
      <vt:lpstr>Address Translation (cont’d.)</vt:lpstr>
      <vt:lpstr>PowerPoint プレゼンテーション</vt:lpstr>
      <vt:lpstr>Address Translation (cont’d.)</vt:lpstr>
      <vt:lpstr>TCP/IP Mail Services</vt:lpstr>
      <vt:lpstr>SMTP (Simple Mail Transfer Protocol)</vt:lpstr>
      <vt:lpstr>SMTP (cont’d.)</vt:lpstr>
      <vt:lpstr>MIME (Multipurpose Internet Mail Extensions)</vt:lpstr>
      <vt:lpstr>POP (Post Office Protocol)</vt:lpstr>
      <vt:lpstr>IMAP (Internet Message Access Protocol)</vt:lpstr>
      <vt:lpstr>IMAP (cont’d.)</vt:lpstr>
      <vt:lpstr>IMAP (cont’d.)</vt:lpstr>
      <vt:lpstr>Additional TCP/IP Utilities</vt:lpstr>
      <vt:lpstr>Ipconfig</vt:lpstr>
      <vt:lpstr>PowerPoint プレゼンテーション</vt:lpstr>
      <vt:lpstr>Ifconfig</vt:lpstr>
      <vt:lpstr>PowerPoint プレゼンテーション</vt:lpstr>
      <vt:lpstr>Netstat</vt:lpstr>
      <vt:lpstr>PowerPoint プレゼンテーション</vt:lpstr>
      <vt:lpstr>Nbtstat</vt:lpstr>
      <vt:lpstr>Hostname, Host, and Nslookup</vt:lpstr>
      <vt:lpstr>PowerPoint プレゼンテーション</vt:lpstr>
      <vt:lpstr>Dig</vt:lpstr>
      <vt:lpstr>PowerPoint プレゼンテーション</vt:lpstr>
      <vt:lpstr>Traceroute (Tracert)</vt:lpstr>
      <vt:lpstr>PowerPoint プレゼンテーション</vt:lpstr>
      <vt:lpstr>Mtr (my traceroute)</vt:lpstr>
      <vt:lpstr>Mtr (my traceroute)</vt:lpstr>
      <vt:lpstr>PowerPoint プレゼンテーション</vt:lpstr>
      <vt:lpstr>Route</vt:lpstr>
      <vt:lpstr>PowerPoint プレゼンテーション</vt:lpstr>
      <vt:lpstr>PowerPoint プレゼンテーション</vt:lpstr>
      <vt:lpstr>Route (cont’d.)</vt:lpstr>
      <vt:lpstr>Summary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Network+ Guide to Networks 6th Edition</dc:title>
  <dc:creator/>
  <cp:lastModifiedBy>Thanh Ta Minh</cp:lastModifiedBy>
  <cp:revision>666</cp:revision>
  <dcterms:created xsi:type="dcterms:W3CDTF">2007-07-09T21:56:01Z</dcterms:created>
  <dcterms:modified xsi:type="dcterms:W3CDTF">2016-11-07T17:13:59Z</dcterms:modified>
</cp:coreProperties>
</file>